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62" r:id="rId3"/>
    <p:sldId id="258" r:id="rId4"/>
    <p:sldId id="263" r:id="rId5"/>
    <p:sldId id="266" r:id="rId6"/>
    <p:sldId id="264" r:id="rId7"/>
    <p:sldId id="277" r:id="rId8"/>
    <p:sldId id="265" r:id="rId9"/>
    <p:sldId id="267" r:id="rId10"/>
    <p:sldId id="273" r:id="rId11"/>
    <p:sldId id="279" r:id="rId12"/>
    <p:sldId id="268" r:id="rId13"/>
    <p:sldId id="269" r:id="rId14"/>
    <p:sldId id="276" r:id="rId15"/>
    <p:sldId id="274" r:id="rId16"/>
    <p:sldId id="278" r:id="rId17"/>
    <p:sldId id="282" r:id="rId18"/>
    <p:sldId id="271" r:id="rId19"/>
    <p:sldId id="281" r:id="rId20"/>
    <p:sldId id="280" r:id="rId21"/>
    <p:sldId id="283" r:id="rId22"/>
    <p:sldId id="284" r:id="rId23"/>
    <p:sldId id="285" r:id="rId24"/>
    <p:sldId id="272"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47" autoAdjust="0"/>
    <p:restoredTop sz="94434" autoAdjust="0"/>
  </p:normalViewPr>
  <p:slideViewPr>
    <p:cSldViewPr snapToGrid="0">
      <p:cViewPr varScale="1">
        <p:scale>
          <a:sx n="97" d="100"/>
          <a:sy n="97" d="100"/>
        </p:scale>
        <p:origin x="342" y="78"/>
      </p:cViewPr>
      <p:guideLst>
        <p:guide orient="horz" pos="2160"/>
        <p:guide pos="3840"/>
      </p:guideLst>
    </p:cSldViewPr>
  </p:slideViewPr>
  <p:outlineViewPr>
    <p:cViewPr>
      <p:scale>
        <a:sx n="33" d="100"/>
        <a:sy n="33" d="100"/>
      </p:scale>
      <p:origin x="0" y="-276"/>
    </p:cViewPr>
  </p:outlineViewPr>
  <p:notesTextViewPr>
    <p:cViewPr>
      <p:scale>
        <a:sx n="1" d="1"/>
        <a:sy n="1" d="1"/>
      </p:scale>
      <p:origin x="0" y="0"/>
    </p:cViewPr>
  </p:notesTextViewPr>
  <p:sorterViewPr>
    <p:cViewPr>
      <p:scale>
        <a:sx n="100" d="100"/>
        <a:sy n="100" d="100"/>
      </p:scale>
      <p:origin x="0" y="-37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1700CC-7225-4F0D-A9FC-850D21A7F8C1}" type="datetimeFigureOut">
              <a:rPr lang="it-IT" smtClean="0"/>
              <a:t>21/10/2018</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88372-5909-4CE4-8340-7286DB9125E2}" type="slidenum">
              <a:rPr lang="it-IT" smtClean="0"/>
              <a:t>‹N›</a:t>
            </a:fld>
            <a:endParaRPr lang="it-IT"/>
          </a:p>
        </p:txBody>
      </p:sp>
    </p:spTree>
    <p:extLst>
      <p:ext uri="{BB962C8B-B14F-4D97-AF65-F5344CB8AC3E}">
        <p14:creationId xmlns:p14="http://schemas.microsoft.com/office/powerpoint/2010/main" val="3476171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unric.org/html/italian/onuinbreve/onubreve5a.html" TargetMode="External"/><Relationship Id="rId13" Type="http://schemas.openxmlformats.org/officeDocument/2006/relationships/hyperlink" Target="https://it.wikipedia.org/wiki/Societ%C3%A0_(sociologia)" TargetMode="External"/><Relationship Id="rId3" Type="http://schemas.openxmlformats.org/officeDocument/2006/relationships/hyperlink" Target="https://www.unric.org/html/italian/onuinbreve/onubreve1.html" TargetMode="External"/><Relationship Id="rId7" Type="http://schemas.openxmlformats.org/officeDocument/2006/relationships/hyperlink" Target="https://www.unric.org/html/italian/onuinbreve/onubreve5.html" TargetMode="External"/><Relationship Id="rId12" Type="http://schemas.openxmlformats.org/officeDocument/2006/relationships/hyperlink" Target="https://it.wikipedia.org/wiki/Economia" TargetMode="External"/><Relationship Id="rId2" Type="http://schemas.openxmlformats.org/officeDocument/2006/relationships/slide" Target="../slides/slide15.xml"/><Relationship Id="rId16" Type="http://schemas.openxmlformats.org/officeDocument/2006/relationships/hyperlink" Target="https://it.wikipedia.org/wiki/Assemblea_Generale_delle_Nazioni_Unite" TargetMode="External"/><Relationship Id="rId1" Type="http://schemas.openxmlformats.org/officeDocument/2006/relationships/notesMaster" Target="../notesMasters/notesMaster1.xml"/><Relationship Id="rId6" Type="http://schemas.openxmlformats.org/officeDocument/2006/relationships/hyperlink" Target="https://www.unric.org/html/italian/onuinbreve/onubreve4.html" TargetMode="External"/><Relationship Id="rId11" Type="http://schemas.openxmlformats.org/officeDocument/2006/relationships/hyperlink" Target="https://it.wikipedia.org/wiki/Terzo_mondo" TargetMode="External"/><Relationship Id="rId5" Type="http://schemas.openxmlformats.org/officeDocument/2006/relationships/hyperlink" Target="https://www.unric.org/html/italian/onuinbreve/onubreve3.html" TargetMode="External"/><Relationship Id="rId15" Type="http://schemas.openxmlformats.org/officeDocument/2006/relationships/hyperlink" Target="https://it.wikipedia.org/wiki/Sistema_sanitario" TargetMode="External"/><Relationship Id="rId10" Type="http://schemas.openxmlformats.org/officeDocument/2006/relationships/hyperlink" Target="https://it.wikipedia.org/wiki/Sviluppo_economico" TargetMode="External"/><Relationship Id="rId4" Type="http://schemas.openxmlformats.org/officeDocument/2006/relationships/hyperlink" Target="https://www.unric.org/html/italian/onuinbreve/onubreve2.html" TargetMode="External"/><Relationship Id="rId9" Type="http://schemas.openxmlformats.org/officeDocument/2006/relationships/hyperlink" Target="https://it.wikipedia.org/wiki/Statuto_delle_Nazioni_Unite" TargetMode="External"/><Relationship Id="rId14" Type="http://schemas.openxmlformats.org/officeDocument/2006/relationships/hyperlink" Target="https://it.wikipedia.org/wiki/Cultura"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AB88372-5909-4CE4-8340-7286DB9125E2}" type="slidenum">
              <a:rPr lang="it-IT" smtClean="0"/>
              <a:t>1</a:t>
            </a:fld>
            <a:endParaRPr lang="it-IT"/>
          </a:p>
        </p:txBody>
      </p:sp>
    </p:spTree>
    <p:extLst>
      <p:ext uri="{BB962C8B-B14F-4D97-AF65-F5344CB8AC3E}">
        <p14:creationId xmlns:p14="http://schemas.microsoft.com/office/powerpoint/2010/main" val="276286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Gli INDC</a:t>
            </a:r>
          </a:p>
          <a:p>
            <a:endParaRPr lang="it-IT" dirty="0"/>
          </a:p>
          <a:p>
            <a:r>
              <a:rPr lang="en-US" sz="1200" b="0" i="0" u="none" strike="noStrike" kern="1200" baseline="0" dirty="0">
                <a:solidFill>
                  <a:schemeClr val="tx1"/>
                </a:solidFill>
                <a:latin typeface="+mn-lt"/>
                <a:ea typeface="+mn-ea"/>
                <a:cs typeface="+mn-cs"/>
              </a:rPr>
              <a:t>WHAT ARE COUNTRIES’ POST-2020 CLIMATE TARGETS?</a:t>
            </a:r>
          </a:p>
          <a:p>
            <a:r>
              <a:rPr lang="en-US" sz="1200" b="0" i="0" u="none" strike="noStrike" kern="1200" baseline="0" dirty="0">
                <a:solidFill>
                  <a:schemeClr val="tx1"/>
                </a:solidFill>
                <a:latin typeface="+mn-lt"/>
                <a:ea typeface="+mn-ea"/>
                <a:cs typeface="+mn-cs"/>
              </a:rPr>
              <a:t>Prior to the Paris climate conference, countries submitted</a:t>
            </a:r>
          </a:p>
          <a:p>
            <a:r>
              <a:rPr lang="en-US" sz="1200" b="0" i="0" u="none" strike="noStrike" kern="1200" baseline="0" dirty="0">
                <a:solidFill>
                  <a:schemeClr val="tx1"/>
                </a:solidFill>
                <a:latin typeface="+mn-lt"/>
                <a:ea typeface="+mn-ea"/>
                <a:cs typeface="+mn-cs"/>
              </a:rPr>
              <a:t>their proposed climate commitments, including specific</a:t>
            </a:r>
          </a:p>
          <a:p>
            <a:r>
              <a:rPr lang="en-US" sz="1200" b="0" i="0" u="none" strike="noStrike" kern="1200" baseline="0" dirty="0">
                <a:solidFill>
                  <a:schemeClr val="tx1"/>
                </a:solidFill>
                <a:latin typeface="+mn-lt"/>
                <a:ea typeface="+mn-ea"/>
                <a:cs typeface="+mn-cs"/>
              </a:rPr>
              <a:t>targets for emissions reductions. So far, 187 countries—</a:t>
            </a:r>
          </a:p>
          <a:p>
            <a:r>
              <a:rPr lang="en-US" sz="1200" b="0" i="0" u="none" strike="noStrike" kern="1200" baseline="0" dirty="0">
                <a:solidFill>
                  <a:schemeClr val="tx1"/>
                </a:solidFill>
                <a:latin typeface="+mn-lt"/>
                <a:ea typeface="+mn-ea"/>
                <a:cs typeface="+mn-cs"/>
              </a:rPr>
              <a:t>accounting for 97 percent of global greenhouse gas</a:t>
            </a:r>
          </a:p>
          <a:p>
            <a:r>
              <a:rPr lang="en-US" sz="1200" b="0" i="0" u="none" strike="noStrike" kern="1200" baseline="0" dirty="0">
                <a:solidFill>
                  <a:schemeClr val="tx1"/>
                </a:solidFill>
                <a:latin typeface="+mn-lt"/>
                <a:ea typeface="+mn-ea"/>
                <a:cs typeface="+mn-cs"/>
              </a:rPr>
              <a:t>emissions—have submitted their climate pledges.4 These</a:t>
            </a:r>
          </a:p>
          <a:p>
            <a:r>
              <a:rPr lang="en-US" sz="1200" b="0" i="0" u="none" strike="noStrike" kern="1200" baseline="0" dirty="0">
                <a:solidFill>
                  <a:schemeClr val="tx1"/>
                </a:solidFill>
                <a:latin typeface="+mn-lt"/>
                <a:ea typeface="+mn-ea"/>
                <a:cs typeface="+mn-cs"/>
              </a:rPr>
              <a:t>commitments can now be formally submitted as part of the</a:t>
            </a:r>
          </a:p>
          <a:p>
            <a:r>
              <a:rPr lang="it-IT" sz="1200" b="0" i="0" u="none" strike="noStrike" kern="1200" baseline="0" dirty="0">
                <a:solidFill>
                  <a:schemeClr val="tx1"/>
                </a:solidFill>
                <a:latin typeface="+mn-lt"/>
                <a:ea typeface="+mn-ea"/>
                <a:cs typeface="+mn-cs"/>
              </a:rPr>
              <a:t>Paris </a:t>
            </a:r>
            <a:r>
              <a:rPr lang="it-IT" sz="1200" b="0" i="0" u="none" strike="noStrike" kern="1200" baseline="0" dirty="0" err="1">
                <a:solidFill>
                  <a:schemeClr val="tx1"/>
                </a:solidFill>
                <a:latin typeface="+mn-lt"/>
                <a:ea typeface="+mn-ea"/>
                <a:cs typeface="+mn-cs"/>
              </a:rPr>
              <a:t>agreement</a:t>
            </a:r>
            <a:r>
              <a:rPr lang="it-IT" sz="1200" b="0" i="0" u="none" strike="noStrike" kern="1200" baseline="0" dirty="0">
                <a:solidFill>
                  <a:schemeClr val="tx1"/>
                </a:solidFill>
                <a:latin typeface="+mn-lt"/>
                <a:ea typeface="+mn-ea"/>
                <a:cs typeface="+mn-cs"/>
              </a:rPr>
              <a:t>.</a:t>
            </a:r>
          </a:p>
          <a:p>
            <a:r>
              <a:rPr lang="en-US" sz="1200" b="1" i="0" u="none" strike="noStrike" kern="1200" baseline="0" dirty="0">
                <a:solidFill>
                  <a:schemeClr val="tx1"/>
                </a:solidFill>
                <a:latin typeface="+mn-lt"/>
                <a:ea typeface="+mn-ea"/>
                <a:cs typeface="+mn-cs"/>
              </a:rPr>
              <a:t>United States</a:t>
            </a:r>
            <a:r>
              <a:rPr lang="en-US" sz="1200" b="0" i="0" u="none" strike="noStrike" kern="1200" baseline="0" dirty="0">
                <a:solidFill>
                  <a:schemeClr val="tx1"/>
                </a:solidFill>
                <a:latin typeface="+mn-lt"/>
                <a:ea typeface="+mn-ea"/>
                <a:cs typeface="+mn-cs"/>
              </a:rPr>
              <a:t>: cut economy-wide emissions of greenhouse gas</a:t>
            </a:r>
          </a:p>
          <a:p>
            <a:r>
              <a:rPr lang="en-US" sz="1200" b="0" i="0" u="none" strike="noStrike" kern="1200" baseline="0" dirty="0">
                <a:solidFill>
                  <a:schemeClr val="tx1"/>
                </a:solidFill>
                <a:latin typeface="+mn-lt"/>
                <a:ea typeface="+mn-ea"/>
                <a:cs typeface="+mn-cs"/>
              </a:rPr>
              <a:t>emissions by 26 to 28 percent below its 2005 level by 2025</a:t>
            </a:r>
          </a:p>
          <a:p>
            <a:r>
              <a:rPr lang="en-US" sz="1200" b="0" i="0" u="none" strike="noStrike" kern="1200" baseline="0" dirty="0">
                <a:solidFill>
                  <a:schemeClr val="tx1"/>
                </a:solidFill>
                <a:latin typeface="+mn-lt"/>
                <a:ea typeface="+mn-ea"/>
                <a:cs typeface="+mn-cs"/>
              </a:rPr>
              <a:t>and make best efforts to reduce its emissions by 28 percent.</a:t>
            </a:r>
          </a:p>
          <a:p>
            <a:r>
              <a:rPr lang="en-US" sz="1200" b="1" i="0" u="none" strike="noStrike" kern="1200" baseline="0" dirty="0">
                <a:solidFill>
                  <a:schemeClr val="tx1"/>
                </a:solidFill>
                <a:latin typeface="+mn-lt"/>
                <a:ea typeface="+mn-ea"/>
                <a:cs typeface="+mn-cs"/>
              </a:rPr>
              <a:t>China</a:t>
            </a:r>
            <a:r>
              <a:rPr lang="en-US" sz="1200" b="0" i="0" u="none" strike="noStrike" kern="1200" baseline="0" dirty="0">
                <a:solidFill>
                  <a:schemeClr val="tx1"/>
                </a:solidFill>
                <a:latin typeface="+mn-lt"/>
                <a:ea typeface="+mn-ea"/>
                <a:cs typeface="+mn-cs"/>
              </a:rPr>
              <a:t>: peak carbon emissions no later than 2030, increase</a:t>
            </a:r>
          </a:p>
          <a:p>
            <a:r>
              <a:rPr lang="en-US" sz="1200" b="0" i="0" u="none" strike="noStrike" kern="1200" baseline="0" dirty="0">
                <a:solidFill>
                  <a:schemeClr val="tx1"/>
                </a:solidFill>
                <a:latin typeface="+mn-lt"/>
                <a:ea typeface="+mn-ea"/>
                <a:cs typeface="+mn-cs"/>
              </a:rPr>
              <a:t>non-fossil fuels to 20 percent of the energy mix, and reduce</a:t>
            </a:r>
          </a:p>
          <a:p>
            <a:r>
              <a:rPr lang="en-US" sz="1200" b="0" i="0" u="none" strike="noStrike" kern="1200" baseline="0" dirty="0">
                <a:solidFill>
                  <a:schemeClr val="tx1"/>
                </a:solidFill>
                <a:latin typeface="+mn-lt"/>
                <a:ea typeface="+mn-ea"/>
                <a:cs typeface="+mn-cs"/>
              </a:rPr>
              <a:t>carbon emissions per unit of gross domestic product (GDP)</a:t>
            </a:r>
          </a:p>
          <a:p>
            <a:r>
              <a:rPr lang="en-US" sz="1200" b="0" i="0" u="none" strike="noStrike" kern="1200" baseline="0" dirty="0">
                <a:solidFill>
                  <a:schemeClr val="tx1"/>
                </a:solidFill>
                <a:latin typeface="+mn-lt"/>
                <a:ea typeface="+mn-ea"/>
                <a:cs typeface="+mn-cs"/>
              </a:rPr>
              <a:t>by 60 to 65 percent from 2005 levels by 2030.</a:t>
            </a:r>
          </a:p>
          <a:p>
            <a:r>
              <a:rPr lang="en-US" sz="1200" b="1" i="0" u="none" strike="noStrike" kern="1200" baseline="0" dirty="0">
                <a:solidFill>
                  <a:schemeClr val="tx1"/>
                </a:solidFill>
                <a:latin typeface="+mn-lt"/>
                <a:ea typeface="+mn-ea"/>
                <a:cs typeface="+mn-cs"/>
              </a:rPr>
              <a:t>India</a:t>
            </a:r>
            <a:r>
              <a:rPr lang="en-US" sz="1200" b="0" i="0" u="none" strike="noStrike" kern="1200" baseline="0" dirty="0">
                <a:solidFill>
                  <a:schemeClr val="tx1"/>
                </a:solidFill>
                <a:latin typeface="+mn-lt"/>
                <a:ea typeface="+mn-ea"/>
                <a:cs typeface="+mn-cs"/>
              </a:rPr>
              <a:t>: reduce emissions intensity by 33 to 35 percent from</a:t>
            </a:r>
          </a:p>
          <a:p>
            <a:r>
              <a:rPr lang="en-US" sz="1200" b="0" i="0" u="none" strike="noStrike" kern="1200" baseline="0" dirty="0">
                <a:solidFill>
                  <a:schemeClr val="tx1"/>
                </a:solidFill>
                <a:latin typeface="+mn-lt"/>
                <a:ea typeface="+mn-ea"/>
                <a:cs typeface="+mn-cs"/>
              </a:rPr>
              <a:t>2005 levels by 2030, increase cumulative electric power</a:t>
            </a:r>
          </a:p>
          <a:p>
            <a:r>
              <a:rPr lang="en-US" sz="1200" b="0" i="0" u="none" strike="noStrike" kern="1200" baseline="0" dirty="0">
                <a:solidFill>
                  <a:schemeClr val="tx1"/>
                </a:solidFill>
                <a:latin typeface="+mn-lt"/>
                <a:ea typeface="+mn-ea"/>
                <a:cs typeface="+mn-cs"/>
              </a:rPr>
              <a:t>installed capacity from non-fossil fuel energy resources</a:t>
            </a:r>
          </a:p>
          <a:p>
            <a:r>
              <a:rPr lang="en-US" sz="1200" b="0" i="0" u="none" strike="noStrike" kern="1200" baseline="0" dirty="0">
                <a:solidFill>
                  <a:schemeClr val="tx1"/>
                </a:solidFill>
                <a:latin typeface="+mn-lt"/>
                <a:ea typeface="+mn-ea"/>
                <a:cs typeface="+mn-cs"/>
              </a:rPr>
              <a:t>to 40 percent by 2030, and create additional carbon</a:t>
            </a:r>
          </a:p>
          <a:p>
            <a:r>
              <a:rPr lang="en-US" sz="1200" b="0" i="0" u="none" strike="noStrike" kern="1200" baseline="0" dirty="0">
                <a:solidFill>
                  <a:schemeClr val="tx1"/>
                </a:solidFill>
                <a:latin typeface="+mn-lt"/>
                <a:ea typeface="+mn-ea"/>
                <a:cs typeface="+mn-cs"/>
              </a:rPr>
              <a:t>sequestration of 2.5 to 3 billion tons of carbon dioxide</a:t>
            </a:r>
          </a:p>
          <a:p>
            <a:r>
              <a:rPr lang="it-IT" sz="1200" b="0" i="0" u="none" strike="noStrike" kern="1200" baseline="0" dirty="0" err="1">
                <a:solidFill>
                  <a:schemeClr val="tx1"/>
                </a:solidFill>
                <a:latin typeface="+mn-lt"/>
                <a:ea typeface="+mn-ea"/>
                <a:cs typeface="+mn-cs"/>
              </a:rPr>
              <a:t>equivalent</a:t>
            </a:r>
            <a:r>
              <a:rPr lang="it-IT" sz="1200" b="0" i="0" u="none" strike="noStrike" kern="1200" baseline="0" dirty="0">
                <a:solidFill>
                  <a:schemeClr val="tx1"/>
                </a:solidFill>
                <a:latin typeface="+mn-lt"/>
                <a:ea typeface="+mn-ea"/>
                <a:cs typeface="+mn-cs"/>
              </a:rPr>
              <a:t> by 2030.</a:t>
            </a:r>
          </a:p>
          <a:p>
            <a:r>
              <a:rPr lang="en-US" sz="1200" b="1" i="0" u="none" strike="noStrike" kern="1200" baseline="0" dirty="0">
                <a:solidFill>
                  <a:schemeClr val="tx1"/>
                </a:solidFill>
                <a:latin typeface="+mn-lt"/>
                <a:ea typeface="+mn-ea"/>
                <a:cs typeface="+mn-cs"/>
              </a:rPr>
              <a:t>Mexico</a:t>
            </a:r>
            <a:r>
              <a:rPr lang="en-US" sz="1200" b="0" i="0" u="none" strike="noStrike" kern="1200" baseline="0" dirty="0">
                <a:solidFill>
                  <a:schemeClr val="tx1"/>
                </a:solidFill>
                <a:latin typeface="+mn-lt"/>
                <a:ea typeface="+mn-ea"/>
                <a:cs typeface="+mn-cs"/>
              </a:rPr>
              <a:t>: cut greenhouse gas and short-lived climate pollutants</a:t>
            </a:r>
          </a:p>
          <a:p>
            <a:r>
              <a:rPr lang="en-US" sz="1200" b="0" i="0" u="none" strike="noStrike" kern="1200" baseline="0" dirty="0">
                <a:solidFill>
                  <a:schemeClr val="tx1"/>
                </a:solidFill>
                <a:latin typeface="+mn-lt"/>
                <a:ea typeface="+mn-ea"/>
                <a:cs typeface="+mn-cs"/>
              </a:rPr>
              <a:t>25 percent below business-as-usual (BAU) by 2030,</a:t>
            </a:r>
          </a:p>
          <a:p>
            <a:r>
              <a:rPr lang="en-US" sz="1200" b="0" i="0" u="none" strike="noStrike" kern="1200" baseline="0" dirty="0">
                <a:solidFill>
                  <a:schemeClr val="tx1"/>
                </a:solidFill>
                <a:latin typeface="+mn-lt"/>
                <a:ea typeface="+mn-ea"/>
                <a:cs typeface="+mn-cs"/>
              </a:rPr>
              <a:t>implying a reduction of 22 percent for greenhouse gas</a:t>
            </a:r>
          </a:p>
          <a:p>
            <a:r>
              <a:rPr lang="en-US" sz="1200" b="0" i="0" u="none" strike="noStrike" kern="1200" baseline="0" dirty="0">
                <a:solidFill>
                  <a:schemeClr val="tx1"/>
                </a:solidFill>
                <a:latin typeface="+mn-lt"/>
                <a:ea typeface="+mn-ea"/>
                <a:cs typeface="+mn-cs"/>
              </a:rPr>
              <a:t>emissions and 51 percent for black carbon.</a:t>
            </a:r>
          </a:p>
          <a:p>
            <a:r>
              <a:rPr lang="en-US" sz="1200" b="1" i="0" u="none" strike="noStrike" kern="1200" baseline="0" dirty="0">
                <a:solidFill>
                  <a:schemeClr val="tx1"/>
                </a:solidFill>
                <a:latin typeface="+mn-lt"/>
                <a:ea typeface="+mn-ea"/>
                <a:cs typeface="+mn-cs"/>
              </a:rPr>
              <a:t>European Union</a:t>
            </a:r>
            <a:r>
              <a:rPr lang="en-US" sz="1200" b="0" i="0" u="none" strike="noStrike" kern="1200" baseline="0" dirty="0">
                <a:solidFill>
                  <a:schemeClr val="tx1"/>
                </a:solidFill>
                <a:latin typeface="+mn-lt"/>
                <a:ea typeface="+mn-ea"/>
                <a:cs typeface="+mn-cs"/>
              </a:rPr>
              <a:t>: reduce emissions to at least 40 percent below</a:t>
            </a:r>
          </a:p>
          <a:p>
            <a:r>
              <a:rPr lang="en-US" sz="1200" b="0" i="0" u="none" strike="noStrike" kern="1200" baseline="0" dirty="0">
                <a:solidFill>
                  <a:schemeClr val="tx1"/>
                </a:solidFill>
                <a:latin typeface="+mn-lt"/>
                <a:ea typeface="+mn-ea"/>
                <a:cs typeface="+mn-cs"/>
              </a:rPr>
              <a:t>1990 levels by 2030 through only domestic measures.</a:t>
            </a:r>
          </a:p>
          <a:p>
            <a:r>
              <a:rPr lang="en-US" sz="1200" b="0" i="0" u="none" strike="noStrike" kern="1200" baseline="0" dirty="0">
                <a:solidFill>
                  <a:schemeClr val="tx1"/>
                </a:solidFill>
                <a:latin typeface="+mn-lt"/>
                <a:ea typeface="+mn-ea"/>
                <a:cs typeface="+mn-cs"/>
              </a:rPr>
              <a:t>Brazil: reduce economy-wide greenhouse gas emissions by</a:t>
            </a:r>
          </a:p>
          <a:p>
            <a:r>
              <a:rPr lang="en-US" sz="1200" b="0" i="0" u="none" strike="noStrike" kern="1200" baseline="0" dirty="0">
                <a:solidFill>
                  <a:schemeClr val="tx1"/>
                </a:solidFill>
                <a:latin typeface="+mn-lt"/>
                <a:ea typeface="+mn-ea"/>
                <a:cs typeface="+mn-cs"/>
              </a:rPr>
              <a:t>37 percent below 2005 levels by 2025, increasing renewable</a:t>
            </a:r>
          </a:p>
          <a:p>
            <a:r>
              <a:rPr lang="en-US" sz="1200" b="0" i="0" u="none" strike="noStrike" kern="1200" baseline="0" dirty="0">
                <a:solidFill>
                  <a:schemeClr val="tx1"/>
                </a:solidFill>
                <a:latin typeface="+mn-lt"/>
                <a:ea typeface="+mn-ea"/>
                <a:cs typeface="+mn-cs"/>
              </a:rPr>
              <a:t>resources to 45 percent of the energy mix by 2030, and</a:t>
            </a:r>
          </a:p>
          <a:p>
            <a:r>
              <a:rPr lang="en-US" sz="1200" b="0" i="0" u="none" strike="noStrike" kern="1200" baseline="0" dirty="0">
                <a:solidFill>
                  <a:schemeClr val="tx1"/>
                </a:solidFill>
                <a:latin typeface="+mn-lt"/>
                <a:ea typeface="+mn-ea"/>
                <a:cs typeface="+mn-cs"/>
              </a:rPr>
              <a:t>increasing the share of non-hydropower renewables in the</a:t>
            </a:r>
          </a:p>
          <a:p>
            <a:r>
              <a:rPr lang="en-US" sz="1200" b="0" i="0" u="none" strike="noStrike" kern="1200" baseline="0" dirty="0">
                <a:solidFill>
                  <a:schemeClr val="tx1"/>
                </a:solidFill>
                <a:latin typeface="+mn-lt"/>
                <a:ea typeface="+mn-ea"/>
                <a:cs typeface="+mn-cs"/>
              </a:rPr>
              <a:t>electricity mix to 23 percent by 2030.</a:t>
            </a:r>
          </a:p>
          <a:p>
            <a:r>
              <a:rPr lang="en-US" sz="1200" b="1" i="0" u="none" strike="noStrike" kern="1200" baseline="0" dirty="0">
                <a:solidFill>
                  <a:schemeClr val="tx1"/>
                </a:solidFill>
                <a:latin typeface="+mn-lt"/>
                <a:ea typeface="+mn-ea"/>
                <a:cs typeface="+mn-cs"/>
              </a:rPr>
              <a:t>South Korea</a:t>
            </a:r>
            <a:r>
              <a:rPr lang="en-US" sz="1200" b="0" i="0" u="none" strike="noStrike" kern="1200" baseline="0" dirty="0">
                <a:solidFill>
                  <a:schemeClr val="tx1"/>
                </a:solidFill>
                <a:latin typeface="+mn-lt"/>
                <a:ea typeface="+mn-ea"/>
                <a:cs typeface="+mn-cs"/>
              </a:rPr>
              <a:t>: reduce greenhouse gas emissions by 37 percent</a:t>
            </a:r>
          </a:p>
          <a:p>
            <a:r>
              <a:rPr lang="en-US" sz="1200" b="0" i="0" u="none" strike="noStrike" kern="1200" baseline="0" dirty="0">
                <a:solidFill>
                  <a:schemeClr val="tx1"/>
                </a:solidFill>
                <a:latin typeface="+mn-lt"/>
                <a:ea typeface="+mn-ea"/>
                <a:cs typeface="+mn-cs"/>
              </a:rPr>
              <a:t>from BAU levels by 2030 across all economic sectors.</a:t>
            </a:r>
          </a:p>
          <a:p>
            <a:r>
              <a:rPr lang="en-US" sz="1200" b="0" i="0" u="none" strike="noStrike" kern="1200" baseline="0" dirty="0">
                <a:solidFill>
                  <a:schemeClr val="tx1"/>
                </a:solidFill>
                <a:latin typeface="+mn-lt"/>
                <a:ea typeface="+mn-ea"/>
                <a:cs typeface="+mn-cs"/>
              </a:rPr>
              <a:t>Indonesia: cut emissions by 29 percent from BAU levels</a:t>
            </a:r>
          </a:p>
          <a:p>
            <a:r>
              <a:rPr lang="it-IT" sz="1200" b="0" i="0" u="none" strike="noStrike" kern="1200" baseline="0" dirty="0">
                <a:solidFill>
                  <a:schemeClr val="tx1"/>
                </a:solidFill>
                <a:latin typeface="+mn-lt"/>
                <a:ea typeface="+mn-ea"/>
                <a:cs typeface="+mn-cs"/>
              </a:rPr>
              <a:t>by 2030.</a:t>
            </a:r>
          </a:p>
          <a:p>
            <a:r>
              <a:rPr lang="en-US" sz="1200" b="1" i="0" u="none" strike="noStrike" kern="1200" baseline="0" dirty="0">
                <a:solidFill>
                  <a:schemeClr val="tx1"/>
                </a:solidFill>
                <a:latin typeface="+mn-lt"/>
                <a:ea typeface="+mn-ea"/>
                <a:cs typeface="+mn-cs"/>
              </a:rPr>
              <a:t>Japan</a:t>
            </a:r>
            <a:r>
              <a:rPr lang="en-US" sz="1200" b="0" i="0" u="none" strike="noStrike" kern="1200" baseline="0" dirty="0">
                <a:solidFill>
                  <a:schemeClr val="tx1"/>
                </a:solidFill>
                <a:latin typeface="+mn-lt"/>
                <a:ea typeface="+mn-ea"/>
                <a:cs typeface="+mn-cs"/>
              </a:rPr>
              <a:t>: reduce greenhouse gas emissions by 26 percent</a:t>
            </a:r>
          </a:p>
          <a:p>
            <a:r>
              <a:rPr lang="en-US" sz="1200" b="0" i="0" u="none" strike="noStrike" kern="1200" baseline="0" dirty="0">
                <a:solidFill>
                  <a:schemeClr val="tx1"/>
                </a:solidFill>
                <a:latin typeface="+mn-lt"/>
                <a:ea typeface="+mn-ea"/>
                <a:cs typeface="+mn-cs"/>
              </a:rPr>
              <a:t>from 2013 levels by 2030.</a:t>
            </a:r>
          </a:p>
          <a:p>
            <a:r>
              <a:rPr lang="en-US" sz="1200" b="1" i="0" u="none" strike="noStrike" kern="1200" baseline="0" dirty="0">
                <a:solidFill>
                  <a:schemeClr val="tx1"/>
                </a:solidFill>
                <a:latin typeface="+mn-lt"/>
                <a:ea typeface="+mn-ea"/>
                <a:cs typeface="+mn-cs"/>
              </a:rPr>
              <a:t>Australia</a:t>
            </a:r>
            <a:r>
              <a:rPr lang="en-US" sz="1200" b="0" i="0" u="none" strike="noStrike" kern="1200" baseline="0" dirty="0">
                <a:solidFill>
                  <a:schemeClr val="tx1"/>
                </a:solidFill>
                <a:latin typeface="+mn-lt"/>
                <a:ea typeface="+mn-ea"/>
                <a:cs typeface="+mn-cs"/>
              </a:rPr>
              <a:t>: reduce economy-wide greenhouse gas emissions</a:t>
            </a:r>
          </a:p>
          <a:p>
            <a:r>
              <a:rPr lang="en-US" sz="1200" b="0" i="0" u="none" strike="noStrike" kern="1200" baseline="0" dirty="0">
                <a:solidFill>
                  <a:schemeClr val="tx1"/>
                </a:solidFill>
                <a:latin typeface="+mn-lt"/>
                <a:ea typeface="+mn-ea"/>
                <a:cs typeface="+mn-cs"/>
              </a:rPr>
              <a:t>by 26 to 28 percent below 2005 levels by 2030.</a:t>
            </a:r>
            <a:endParaRPr lang="it-IT" dirty="0"/>
          </a:p>
        </p:txBody>
      </p:sp>
      <p:sp>
        <p:nvSpPr>
          <p:cNvPr id="4" name="Segnaposto numero diapositiva 3"/>
          <p:cNvSpPr>
            <a:spLocks noGrp="1"/>
          </p:cNvSpPr>
          <p:nvPr>
            <p:ph type="sldNum" sz="quarter" idx="10"/>
          </p:nvPr>
        </p:nvSpPr>
        <p:spPr/>
        <p:txBody>
          <a:bodyPr/>
          <a:lstStyle/>
          <a:p>
            <a:fld id="{9AB88372-5909-4CE4-8340-7286DB9125E2}" type="slidenum">
              <a:rPr lang="it-IT" smtClean="0"/>
              <a:t>21</a:t>
            </a:fld>
            <a:endParaRPr lang="it-IT"/>
          </a:p>
        </p:txBody>
      </p:sp>
    </p:spTree>
    <p:extLst>
      <p:ext uri="{BB962C8B-B14F-4D97-AF65-F5344CB8AC3E}">
        <p14:creationId xmlns:p14="http://schemas.microsoft.com/office/powerpoint/2010/main" val="2537417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Gli INDC</a:t>
            </a:r>
          </a:p>
          <a:p>
            <a:endParaRPr lang="it-IT" dirty="0"/>
          </a:p>
          <a:p>
            <a:r>
              <a:rPr lang="en-US" sz="1200" b="0" i="0" u="none" strike="noStrike" kern="1200" baseline="0" dirty="0">
                <a:solidFill>
                  <a:schemeClr val="tx1"/>
                </a:solidFill>
                <a:latin typeface="+mn-lt"/>
                <a:ea typeface="+mn-ea"/>
                <a:cs typeface="+mn-cs"/>
              </a:rPr>
              <a:t>WHAT ARE COUNTRIES’ POST-2020 CLIMATE TARGETS?</a:t>
            </a:r>
          </a:p>
          <a:p>
            <a:r>
              <a:rPr lang="en-US" sz="1200" b="0" i="0" u="none" strike="noStrike" kern="1200" baseline="0" dirty="0">
                <a:solidFill>
                  <a:schemeClr val="tx1"/>
                </a:solidFill>
                <a:latin typeface="+mn-lt"/>
                <a:ea typeface="+mn-ea"/>
                <a:cs typeface="+mn-cs"/>
              </a:rPr>
              <a:t>Prior to the Paris climate conference, countries submitted</a:t>
            </a:r>
          </a:p>
          <a:p>
            <a:r>
              <a:rPr lang="en-US" sz="1200" b="0" i="0" u="none" strike="noStrike" kern="1200" baseline="0" dirty="0">
                <a:solidFill>
                  <a:schemeClr val="tx1"/>
                </a:solidFill>
                <a:latin typeface="+mn-lt"/>
                <a:ea typeface="+mn-ea"/>
                <a:cs typeface="+mn-cs"/>
              </a:rPr>
              <a:t>their proposed climate commitments, including specific</a:t>
            </a:r>
          </a:p>
          <a:p>
            <a:r>
              <a:rPr lang="en-US" sz="1200" b="0" i="0" u="none" strike="noStrike" kern="1200" baseline="0" dirty="0">
                <a:solidFill>
                  <a:schemeClr val="tx1"/>
                </a:solidFill>
                <a:latin typeface="+mn-lt"/>
                <a:ea typeface="+mn-ea"/>
                <a:cs typeface="+mn-cs"/>
              </a:rPr>
              <a:t>targets for emissions reductions. So far, 187 countries—</a:t>
            </a:r>
          </a:p>
          <a:p>
            <a:r>
              <a:rPr lang="en-US" sz="1200" b="0" i="0" u="none" strike="noStrike" kern="1200" baseline="0" dirty="0">
                <a:solidFill>
                  <a:schemeClr val="tx1"/>
                </a:solidFill>
                <a:latin typeface="+mn-lt"/>
                <a:ea typeface="+mn-ea"/>
                <a:cs typeface="+mn-cs"/>
              </a:rPr>
              <a:t>accounting for 97 percent of global greenhouse gas</a:t>
            </a:r>
          </a:p>
          <a:p>
            <a:r>
              <a:rPr lang="en-US" sz="1200" b="0" i="0" u="none" strike="noStrike" kern="1200" baseline="0" dirty="0">
                <a:solidFill>
                  <a:schemeClr val="tx1"/>
                </a:solidFill>
                <a:latin typeface="+mn-lt"/>
                <a:ea typeface="+mn-ea"/>
                <a:cs typeface="+mn-cs"/>
              </a:rPr>
              <a:t>emissions—have submitted their climate pledges.4 These</a:t>
            </a:r>
          </a:p>
          <a:p>
            <a:r>
              <a:rPr lang="en-US" sz="1200" b="0" i="0" u="none" strike="noStrike" kern="1200" baseline="0" dirty="0">
                <a:solidFill>
                  <a:schemeClr val="tx1"/>
                </a:solidFill>
                <a:latin typeface="+mn-lt"/>
                <a:ea typeface="+mn-ea"/>
                <a:cs typeface="+mn-cs"/>
              </a:rPr>
              <a:t>commitments can now be formally submitted as part of the</a:t>
            </a:r>
          </a:p>
          <a:p>
            <a:r>
              <a:rPr lang="it-IT" sz="1200" b="0" i="0" u="none" strike="noStrike" kern="1200" baseline="0" dirty="0">
                <a:solidFill>
                  <a:schemeClr val="tx1"/>
                </a:solidFill>
                <a:latin typeface="+mn-lt"/>
                <a:ea typeface="+mn-ea"/>
                <a:cs typeface="+mn-cs"/>
              </a:rPr>
              <a:t>Paris </a:t>
            </a:r>
            <a:r>
              <a:rPr lang="it-IT" sz="1200" b="0" i="0" u="none" strike="noStrike" kern="1200" baseline="0" dirty="0" err="1">
                <a:solidFill>
                  <a:schemeClr val="tx1"/>
                </a:solidFill>
                <a:latin typeface="+mn-lt"/>
                <a:ea typeface="+mn-ea"/>
                <a:cs typeface="+mn-cs"/>
              </a:rPr>
              <a:t>agreement</a:t>
            </a:r>
            <a:r>
              <a:rPr lang="it-IT" sz="1200" b="0" i="0" u="none" strike="noStrike" kern="1200" baseline="0" dirty="0">
                <a:solidFill>
                  <a:schemeClr val="tx1"/>
                </a:solidFill>
                <a:latin typeface="+mn-lt"/>
                <a:ea typeface="+mn-ea"/>
                <a:cs typeface="+mn-cs"/>
              </a:rPr>
              <a:t>.</a:t>
            </a:r>
          </a:p>
          <a:p>
            <a:r>
              <a:rPr lang="en-US" sz="1200" b="1" i="0" u="none" strike="noStrike" kern="1200" baseline="0" dirty="0">
                <a:solidFill>
                  <a:schemeClr val="tx1"/>
                </a:solidFill>
                <a:latin typeface="+mn-lt"/>
                <a:ea typeface="+mn-ea"/>
                <a:cs typeface="+mn-cs"/>
              </a:rPr>
              <a:t>United States</a:t>
            </a:r>
            <a:r>
              <a:rPr lang="en-US" sz="1200" b="0" i="0" u="none" strike="noStrike" kern="1200" baseline="0" dirty="0">
                <a:solidFill>
                  <a:schemeClr val="tx1"/>
                </a:solidFill>
                <a:latin typeface="+mn-lt"/>
                <a:ea typeface="+mn-ea"/>
                <a:cs typeface="+mn-cs"/>
              </a:rPr>
              <a:t>: cut economy-wide emissions of greenhouse gas</a:t>
            </a:r>
          </a:p>
          <a:p>
            <a:r>
              <a:rPr lang="en-US" sz="1200" b="0" i="0" u="none" strike="noStrike" kern="1200" baseline="0" dirty="0">
                <a:solidFill>
                  <a:schemeClr val="tx1"/>
                </a:solidFill>
                <a:latin typeface="+mn-lt"/>
                <a:ea typeface="+mn-ea"/>
                <a:cs typeface="+mn-cs"/>
              </a:rPr>
              <a:t>emissions by 26 to 28 percent below its 2005 level by 2025</a:t>
            </a:r>
          </a:p>
          <a:p>
            <a:r>
              <a:rPr lang="en-US" sz="1200" b="0" i="0" u="none" strike="noStrike" kern="1200" baseline="0" dirty="0">
                <a:solidFill>
                  <a:schemeClr val="tx1"/>
                </a:solidFill>
                <a:latin typeface="+mn-lt"/>
                <a:ea typeface="+mn-ea"/>
                <a:cs typeface="+mn-cs"/>
              </a:rPr>
              <a:t>and make best efforts to reduce its emissions by 28 percent.</a:t>
            </a:r>
          </a:p>
          <a:p>
            <a:r>
              <a:rPr lang="en-US" sz="1200" b="1" i="0" u="none" strike="noStrike" kern="1200" baseline="0" dirty="0">
                <a:solidFill>
                  <a:schemeClr val="tx1"/>
                </a:solidFill>
                <a:latin typeface="+mn-lt"/>
                <a:ea typeface="+mn-ea"/>
                <a:cs typeface="+mn-cs"/>
              </a:rPr>
              <a:t>China</a:t>
            </a:r>
            <a:r>
              <a:rPr lang="en-US" sz="1200" b="0" i="0" u="none" strike="noStrike" kern="1200" baseline="0" dirty="0">
                <a:solidFill>
                  <a:schemeClr val="tx1"/>
                </a:solidFill>
                <a:latin typeface="+mn-lt"/>
                <a:ea typeface="+mn-ea"/>
                <a:cs typeface="+mn-cs"/>
              </a:rPr>
              <a:t>: peak carbon emissions no later than 2030, increase</a:t>
            </a:r>
          </a:p>
          <a:p>
            <a:r>
              <a:rPr lang="en-US" sz="1200" b="0" i="0" u="none" strike="noStrike" kern="1200" baseline="0" dirty="0">
                <a:solidFill>
                  <a:schemeClr val="tx1"/>
                </a:solidFill>
                <a:latin typeface="+mn-lt"/>
                <a:ea typeface="+mn-ea"/>
                <a:cs typeface="+mn-cs"/>
              </a:rPr>
              <a:t>non-fossil fuels to 20 percent of the energy mix, and reduce</a:t>
            </a:r>
          </a:p>
          <a:p>
            <a:r>
              <a:rPr lang="en-US" sz="1200" b="0" i="0" u="none" strike="noStrike" kern="1200" baseline="0" dirty="0">
                <a:solidFill>
                  <a:schemeClr val="tx1"/>
                </a:solidFill>
                <a:latin typeface="+mn-lt"/>
                <a:ea typeface="+mn-ea"/>
                <a:cs typeface="+mn-cs"/>
              </a:rPr>
              <a:t>carbon emissions per unit of gross domestic product (GDP)</a:t>
            </a:r>
          </a:p>
          <a:p>
            <a:r>
              <a:rPr lang="en-US" sz="1200" b="0" i="0" u="none" strike="noStrike" kern="1200" baseline="0" dirty="0">
                <a:solidFill>
                  <a:schemeClr val="tx1"/>
                </a:solidFill>
                <a:latin typeface="+mn-lt"/>
                <a:ea typeface="+mn-ea"/>
                <a:cs typeface="+mn-cs"/>
              </a:rPr>
              <a:t>by 60 to 65 percent from 2005 levels by 2030.</a:t>
            </a:r>
          </a:p>
          <a:p>
            <a:r>
              <a:rPr lang="en-US" sz="1200" b="1" i="0" u="none" strike="noStrike" kern="1200" baseline="0" dirty="0">
                <a:solidFill>
                  <a:schemeClr val="tx1"/>
                </a:solidFill>
                <a:latin typeface="+mn-lt"/>
                <a:ea typeface="+mn-ea"/>
                <a:cs typeface="+mn-cs"/>
              </a:rPr>
              <a:t>India</a:t>
            </a:r>
            <a:r>
              <a:rPr lang="en-US" sz="1200" b="0" i="0" u="none" strike="noStrike" kern="1200" baseline="0" dirty="0">
                <a:solidFill>
                  <a:schemeClr val="tx1"/>
                </a:solidFill>
                <a:latin typeface="+mn-lt"/>
                <a:ea typeface="+mn-ea"/>
                <a:cs typeface="+mn-cs"/>
              </a:rPr>
              <a:t>: reduce emissions intensity by 33 to 35 percent from</a:t>
            </a:r>
          </a:p>
          <a:p>
            <a:r>
              <a:rPr lang="en-US" sz="1200" b="0" i="0" u="none" strike="noStrike" kern="1200" baseline="0" dirty="0">
                <a:solidFill>
                  <a:schemeClr val="tx1"/>
                </a:solidFill>
                <a:latin typeface="+mn-lt"/>
                <a:ea typeface="+mn-ea"/>
                <a:cs typeface="+mn-cs"/>
              </a:rPr>
              <a:t>2005 levels by 2030, increase cumulative electric power</a:t>
            </a:r>
          </a:p>
          <a:p>
            <a:r>
              <a:rPr lang="en-US" sz="1200" b="0" i="0" u="none" strike="noStrike" kern="1200" baseline="0" dirty="0">
                <a:solidFill>
                  <a:schemeClr val="tx1"/>
                </a:solidFill>
                <a:latin typeface="+mn-lt"/>
                <a:ea typeface="+mn-ea"/>
                <a:cs typeface="+mn-cs"/>
              </a:rPr>
              <a:t>installed capacity from non-fossil fuel energy resources</a:t>
            </a:r>
          </a:p>
          <a:p>
            <a:r>
              <a:rPr lang="en-US" sz="1200" b="0" i="0" u="none" strike="noStrike" kern="1200" baseline="0" dirty="0">
                <a:solidFill>
                  <a:schemeClr val="tx1"/>
                </a:solidFill>
                <a:latin typeface="+mn-lt"/>
                <a:ea typeface="+mn-ea"/>
                <a:cs typeface="+mn-cs"/>
              </a:rPr>
              <a:t>to 40 percent by 2030, and create additional carbon</a:t>
            </a:r>
          </a:p>
          <a:p>
            <a:r>
              <a:rPr lang="en-US" sz="1200" b="0" i="0" u="none" strike="noStrike" kern="1200" baseline="0" dirty="0">
                <a:solidFill>
                  <a:schemeClr val="tx1"/>
                </a:solidFill>
                <a:latin typeface="+mn-lt"/>
                <a:ea typeface="+mn-ea"/>
                <a:cs typeface="+mn-cs"/>
              </a:rPr>
              <a:t>sequestration of 2.5 to 3 billion tons of carbon dioxide</a:t>
            </a:r>
          </a:p>
          <a:p>
            <a:r>
              <a:rPr lang="it-IT" sz="1200" b="0" i="0" u="none" strike="noStrike" kern="1200" baseline="0" dirty="0" err="1">
                <a:solidFill>
                  <a:schemeClr val="tx1"/>
                </a:solidFill>
                <a:latin typeface="+mn-lt"/>
                <a:ea typeface="+mn-ea"/>
                <a:cs typeface="+mn-cs"/>
              </a:rPr>
              <a:t>equivalent</a:t>
            </a:r>
            <a:r>
              <a:rPr lang="it-IT" sz="1200" b="0" i="0" u="none" strike="noStrike" kern="1200" baseline="0" dirty="0">
                <a:solidFill>
                  <a:schemeClr val="tx1"/>
                </a:solidFill>
                <a:latin typeface="+mn-lt"/>
                <a:ea typeface="+mn-ea"/>
                <a:cs typeface="+mn-cs"/>
              </a:rPr>
              <a:t> by 2030.</a:t>
            </a:r>
          </a:p>
          <a:p>
            <a:r>
              <a:rPr lang="en-US" sz="1200" b="1" i="0" u="none" strike="noStrike" kern="1200" baseline="0" dirty="0">
                <a:solidFill>
                  <a:schemeClr val="tx1"/>
                </a:solidFill>
                <a:latin typeface="+mn-lt"/>
                <a:ea typeface="+mn-ea"/>
                <a:cs typeface="+mn-cs"/>
              </a:rPr>
              <a:t>Mexico</a:t>
            </a:r>
            <a:r>
              <a:rPr lang="en-US" sz="1200" b="0" i="0" u="none" strike="noStrike" kern="1200" baseline="0" dirty="0">
                <a:solidFill>
                  <a:schemeClr val="tx1"/>
                </a:solidFill>
                <a:latin typeface="+mn-lt"/>
                <a:ea typeface="+mn-ea"/>
                <a:cs typeface="+mn-cs"/>
              </a:rPr>
              <a:t>: cut greenhouse gas and short-lived climate pollutants</a:t>
            </a:r>
          </a:p>
          <a:p>
            <a:r>
              <a:rPr lang="en-US" sz="1200" b="0" i="0" u="none" strike="noStrike" kern="1200" baseline="0" dirty="0">
                <a:solidFill>
                  <a:schemeClr val="tx1"/>
                </a:solidFill>
                <a:latin typeface="+mn-lt"/>
                <a:ea typeface="+mn-ea"/>
                <a:cs typeface="+mn-cs"/>
              </a:rPr>
              <a:t>25 percent below business-as-usual (BAU) by 2030,</a:t>
            </a:r>
          </a:p>
          <a:p>
            <a:r>
              <a:rPr lang="en-US" sz="1200" b="0" i="0" u="none" strike="noStrike" kern="1200" baseline="0" dirty="0">
                <a:solidFill>
                  <a:schemeClr val="tx1"/>
                </a:solidFill>
                <a:latin typeface="+mn-lt"/>
                <a:ea typeface="+mn-ea"/>
                <a:cs typeface="+mn-cs"/>
              </a:rPr>
              <a:t>implying a reduction of 22 percent for greenhouse gas</a:t>
            </a:r>
          </a:p>
          <a:p>
            <a:r>
              <a:rPr lang="en-US" sz="1200" b="0" i="0" u="none" strike="noStrike" kern="1200" baseline="0" dirty="0">
                <a:solidFill>
                  <a:schemeClr val="tx1"/>
                </a:solidFill>
                <a:latin typeface="+mn-lt"/>
                <a:ea typeface="+mn-ea"/>
                <a:cs typeface="+mn-cs"/>
              </a:rPr>
              <a:t>emissions and 51 percent for black carbon.</a:t>
            </a:r>
          </a:p>
          <a:p>
            <a:r>
              <a:rPr lang="en-US" sz="1200" b="1" i="0" u="none" strike="noStrike" kern="1200" baseline="0" dirty="0">
                <a:solidFill>
                  <a:schemeClr val="tx1"/>
                </a:solidFill>
                <a:latin typeface="+mn-lt"/>
                <a:ea typeface="+mn-ea"/>
                <a:cs typeface="+mn-cs"/>
              </a:rPr>
              <a:t>European Union</a:t>
            </a:r>
            <a:r>
              <a:rPr lang="en-US" sz="1200" b="0" i="0" u="none" strike="noStrike" kern="1200" baseline="0" dirty="0">
                <a:solidFill>
                  <a:schemeClr val="tx1"/>
                </a:solidFill>
                <a:latin typeface="+mn-lt"/>
                <a:ea typeface="+mn-ea"/>
                <a:cs typeface="+mn-cs"/>
              </a:rPr>
              <a:t>: reduce emissions to at least 40 percent below</a:t>
            </a:r>
          </a:p>
          <a:p>
            <a:r>
              <a:rPr lang="en-US" sz="1200" b="0" i="0" u="none" strike="noStrike" kern="1200" baseline="0" dirty="0">
                <a:solidFill>
                  <a:schemeClr val="tx1"/>
                </a:solidFill>
                <a:latin typeface="+mn-lt"/>
                <a:ea typeface="+mn-ea"/>
                <a:cs typeface="+mn-cs"/>
              </a:rPr>
              <a:t>1990 levels by 2030 through only domestic measures.</a:t>
            </a:r>
          </a:p>
          <a:p>
            <a:r>
              <a:rPr lang="en-US" sz="1200" b="0" i="0" u="none" strike="noStrike" kern="1200" baseline="0" dirty="0">
                <a:solidFill>
                  <a:schemeClr val="tx1"/>
                </a:solidFill>
                <a:latin typeface="+mn-lt"/>
                <a:ea typeface="+mn-ea"/>
                <a:cs typeface="+mn-cs"/>
              </a:rPr>
              <a:t>Brazil: reduce economy-wide greenhouse gas emissions by</a:t>
            </a:r>
          </a:p>
          <a:p>
            <a:r>
              <a:rPr lang="en-US" sz="1200" b="0" i="0" u="none" strike="noStrike" kern="1200" baseline="0" dirty="0">
                <a:solidFill>
                  <a:schemeClr val="tx1"/>
                </a:solidFill>
                <a:latin typeface="+mn-lt"/>
                <a:ea typeface="+mn-ea"/>
                <a:cs typeface="+mn-cs"/>
              </a:rPr>
              <a:t>37 percent below 2005 levels by 2025, increasing renewable</a:t>
            </a:r>
          </a:p>
          <a:p>
            <a:r>
              <a:rPr lang="en-US" sz="1200" b="0" i="0" u="none" strike="noStrike" kern="1200" baseline="0" dirty="0">
                <a:solidFill>
                  <a:schemeClr val="tx1"/>
                </a:solidFill>
                <a:latin typeface="+mn-lt"/>
                <a:ea typeface="+mn-ea"/>
                <a:cs typeface="+mn-cs"/>
              </a:rPr>
              <a:t>resources to 45 percent of the energy mix by 2030, and</a:t>
            </a:r>
          </a:p>
          <a:p>
            <a:r>
              <a:rPr lang="en-US" sz="1200" b="0" i="0" u="none" strike="noStrike" kern="1200" baseline="0" dirty="0">
                <a:solidFill>
                  <a:schemeClr val="tx1"/>
                </a:solidFill>
                <a:latin typeface="+mn-lt"/>
                <a:ea typeface="+mn-ea"/>
                <a:cs typeface="+mn-cs"/>
              </a:rPr>
              <a:t>increasing the share of non-hydropower renewables in the</a:t>
            </a:r>
          </a:p>
          <a:p>
            <a:r>
              <a:rPr lang="en-US" sz="1200" b="0" i="0" u="none" strike="noStrike" kern="1200" baseline="0" dirty="0">
                <a:solidFill>
                  <a:schemeClr val="tx1"/>
                </a:solidFill>
                <a:latin typeface="+mn-lt"/>
                <a:ea typeface="+mn-ea"/>
                <a:cs typeface="+mn-cs"/>
              </a:rPr>
              <a:t>electricity mix to 23 percent by 2030.</a:t>
            </a:r>
          </a:p>
          <a:p>
            <a:r>
              <a:rPr lang="en-US" sz="1200" b="1" i="0" u="none" strike="noStrike" kern="1200" baseline="0" dirty="0">
                <a:solidFill>
                  <a:schemeClr val="tx1"/>
                </a:solidFill>
                <a:latin typeface="+mn-lt"/>
                <a:ea typeface="+mn-ea"/>
                <a:cs typeface="+mn-cs"/>
              </a:rPr>
              <a:t>South Korea</a:t>
            </a:r>
            <a:r>
              <a:rPr lang="en-US" sz="1200" b="0" i="0" u="none" strike="noStrike" kern="1200" baseline="0" dirty="0">
                <a:solidFill>
                  <a:schemeClr val="tx1"/>
                </a:solidFill>
                <a:latin typeface="+mn-lt"/>
                <a:ea typeface="+mn-ea"/>
                <a:cs typeface="+mn-cs"/>
              </a:rPr>
              <a:t>: reduce greenhouse gas emissions by 37 percent</a:t>
            </a:r>
          </a:p>
          <a:p>
            <a:r>
              <a:rPr lang="en-US" sz="1200" b="0" i="0" u="none" strike="noStrike" kern="1200" baseline="0" dirty="0">
                <a:solidFill>
                  <a:schemeClr val="tx1"/>
                </a:solidFill>
                <a:latin typeface="+mn-lt"/>
                <a:ea typeface="+mn-ea"/>
                <a:cs typeface="+mn-cs"/>
              </a:rPr>
              <a:t>from BAU levels by 2030 across all economic sectors.</a:t>
            </a:r>
          </a:p>
          <a:p>
            <a:r>
              <a:rPr lang="en-US" sz="1200" b="0" i="0" u="none" strike="noStrike" kern="1200" baseline="0" dirty="0">
                <a:solidFill>
                  <a:schemeClr val="tx1"/>
                </a:solidFill>
                <a:latin typeface="+mn-lt"/>
                <a:ea typeface="+mn-ea"/>
                <a:cs typeface="+mn-cs"/>
              </a:rPr>
              <a:t>Indonesia: cut emissions by 29 percent from BAU levels</a:t>
            </a:r>
          </a:p>
          <a:p>
            <a:r>
              <a:rPr lang="it-IT" sz="1200" b="0" i="0" u="none" strike="noStrike" kern="1200" baseline="0" dirty="0">
                <a:solidFill>
                  <a:schemeClr val="tx1"/>
                </a:solidFill>
                <a:latin typeface="+mn-lt"/>
                <a:ea typeface="+mn-ea"/>
                <a:cs typeface="+mn-cs"/>
              </a:rPr>
              <a:t>by 2030.</a:t>
            </a:r>
          </a:p>
          <a:p>
            <a:r>
              <a:rPr lang="en-US" sz="1200" b="1" i="0" u="none" strike="noStrike" kern="1200" baseline="0" dirty="0">
                <a:solidFill>
                  <a:schemeClr val="tx1"/>
                </a:solidFill>
                <a:latin typeface="+mn-lt"/>
                <a:ea typeface="+mn-ea"/>
                <a:cs typeface="+mn-cs"/>
              </a:rPr>
              <a:t>Japan</a:t>
            </a:r>
            <a:r>
              <a:rPr lang="en-US" sz="1200" b="0" i="0" u="none" strike="noStrike" kern="1200" baseline="0" dirty="0">
                <a:solidFill>
                  <a:schemeClr val="tx1"/>
                </a:solidFill>
                <a:latin typeface="+mn-lt"/>
                <a:ea typeface="+mn-ea"/>
                <a:cs typeface="+mn-cs"/>
              </a:rPr>
              <a:t>: reduce greenhouse gas emissions by 26 percent</a:t>
            </a:r>
          </a:p>
          <a:p>
            <a:r>
              <a:rPr lang="en-US" sz="1200" b="0" i="0" u="none" strike="noStrike" kern="1200" baseline="0" dirty="0">
                <a:solidFill>
                  <a:schemeClr val="tx1"/>
                </a:solidFill>
                <a:latin typeface="+mn-lt"/>
                <a:ea typeface="+mn-ea"/>
                <a:cs typeface="+mn-cs"/>
              </a:rPr>
              <a:t>from 2013 levels by 2030.</a:t>
            </a:r>
          </a:p>
          <a:p>
            <a:r>
              <a:rPr lang="en-US" sz="1200" b="1" i="0" u="none" strike="noStrike" kern="1200" baseline="0" dirty="0">
                <a:solidFill>
                  <a:schemeClr val="tx1"/>
                </a:solidFill>
                <a:latin typeface="+mn-lt"/>
                <a:ea typeface="+mn-ea"/>
                <a:cs typeface="+mn-cs"/>
              </a:rPr>
              <a:t>Australia</a:t>
            </a:r>
            <a:r>
              <a:rPr lang="en-US" sz="1200" b="0" i="0" u="none" strike="noStrike" kern="1200" baseline="0" dirty="0">
                <a:solidFill>
                  <a:schemeClr val="tx1"/>
                </a:solidFill>
                <a:latin typeface="+mn-lt"/>
                <a:ea typeface="+mn-ea"/>
                <a:cs typeface="+mn-cs"/>
              </a:rPr>
              <a:t>: reduce economy-wide greenhouse gas emissions</a:t>
            </a:r>
          </a:p>
          <a:p>
            <a:r>
              <a:rPr lang="en-US" sz="1200" b="0" i="0" u="none" strike="noStrike" kern="1200" baseline="0" dirty="0">
                <a:solidFill>
                  <a:schemeClr val="tx1"/>
                </a:solidFill>
                <a:latin typeface="+mn-lt"/>
                <a:ea typeface="+mn-ea"/>
                <a:cs typeface="+mn-cs"/>
              </a:rPr>
              <a:t>by 26 to 28 percent below 2005 levels by 2030.</a:t>
            </a:r>
            <a:endParaRPr lang="it-IT" dirty="0"/>
          </a:p>
        </p:txBody>
      </p:sp>
      <p:sp>
        <p:nvSpPr>
          <p:cNvPr id="4" name="Segnaposto numero diapositiva 3"/>
          <p:cNvSpPr>
            <a:spLocks noGrp="1"/>
          </p:cNvSpPr>
          <p:nvPr>
            <p:ph type="sldNum" sz="quarter" idx="10"/>
          </p:nvPr>
        </p:nvSpPr>
        <p:spPr/>
        <p:txBody>
          <a:bodyPr/>
          <a:lstStyle/>
          <a:p>
            <a:fld id="{9AB88372-5909-4CE4-8340-7286DB9125E2}" type="slidenum">
              <a:rPr lang="it-IT" smtClean="0"/>
              <a:t>22</a:t>
            </a:fld>
            <a:endParaRPr lang="it-IT"/>
          </a:p>
        </p:txBody>
      </p:sp>
    </p:spTree>
    <p:extLst>
      <p:ext uri="{BB962C8B-B14F-4D97-AF65-F5344CB8AC3E}">
        <p14:creationId xmlns:p14="http://schemas.microsoft.com/office/powerpoint/2010/main" val="2187715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a:p>
            <a:endParaRPr lang="it-IT" dirty="0"/>
          </a:p>
          <a:p>
            <a:r>
              <a:rPr lang="en-US" sz="1200" b="0" i="0" u="none" strike="noStrike" kern="1200" baseline="0" dirty="0">
                <a:solidFill>
                  <a:schemeClr val="tx1"/>
                </a:solidFill>
                <a:latin typeface="+mn-lt"/>
                <a:ea typeface="+mn-ea"/>
                <a:cs typeface="+mn-cs"/>
              </a:rPr>
              <a:t>WHAT ARE COUNTRIES’ POST-2020 CLIMATE TARGETS?</a:t>
            </a:r>
          </a:p>
          <a:p>
            <a:r>
              <a:rPr lang="en-US" sz="1200" b="0" i="0" u="none" strike="noStrike" kern="1200" baseline="0" dirty="0">
                <a:solidFill>
                  <a:schemeClr val="tx1"/>
                </a:solidFill>
                <a:latin typeface="+mn-lt"/>
                <a:ea typeface="+mn-ea"/>
                <a:cs typeface="+mn-cs"/>
              </a:rPr>
              <a:t>Prior to the Paris climate conference, countries submitted</a:t>
            </a:r>
          </a:p>
          <a:p>
            <a:r>
              <a:rPr lang="en-US" sz="1200" b="0" i="0" u="none" strike="noStrike" kern="1200" baseline="0" dirty="0">
                <a:solidFill>
                  <a:schemeClr val="tx1"/>
                </a:solidFill>
                <a:latin typeface="+mn-lt"/>
                <a:ea typeface="+mn-ea"/>
                <a:cs typeface="+mn-cs"/>
              </a:rPr>
              <a:t>their proposed climate commitments, including specific</a:t>
            </a:r>
          </a:p>
          <a:p>
            <a:r>
              <a:rPr lang="en-US" sz="1200" b="0" i="0" u="none" strike="noStrike" kern="1200" baseline="0" dirty="0">
                <a:solidFill>
                  <a:schemeClr val="tx1"/>
                </a:solidFill>
                <a:latin typeface="+mn-lt"/>
                <a:ea typeface="+mn-ea"/>
                <a:cs typeface="+mn-cs"/>
              </a:rPr>
              <a:t>targets for emissions reductions. So far, 187 countries—</a:t>
            </a:r>
          </a:p>
          <a:p>
            <a:r>
              <a:rPr lang="en-US" sz="1200" b="0" i="0" u="none" strike="noStrike" kern="1200" baseline="0" dirty="0">
                <a:solidFill>
                  <a:schemeClr val="tx1"/>
                </a:solidFill>
                <a:latin typeface="+mn-lt"/>
                <a:ea typeface="+mn-ea"/>
                <a:cs typeface="+mn-cs"/>
              </a:rPr>
              <a:t>accounting for 97 percent of global greenhouse gas</a:t>
            </a:r>
          </a:p>
          <a:p>
            <a:r>
              <a:rPr lang="en-US" sz="1200" b="0" i="0" u="none" strike="noStrike" kern="1200" baseline="0" dirty="0">
                <a:solidFill>
                  <a:schemeClr val="tx1"/>
                </a:solidFill>
                <a:latin typeface="+mn-lt"/>
                <a:ea typeface="+mn-ea"/>
                <a:cs typeface="+mn-cs"/>
              </a:rPr>
              <a:t>emissions—have submitted their climate pledges.4 These</a:t>
            </a:r>
          </a:p>
          <a:p>
            <a:r>
              <a:rPr lang="en-US" sz="1200" b="0" i="0" u="none" strike="noStrike" kern="1200" baseline="0" dirty="0">
                <a:solidFill>
                  <a:schemeClr val="tx1"/>
                </a:solidFill>
                <a:latin typeface="+mn-lt"/>
                <a:ea typeface="+mn-ea"/>
                <a:cs typeface="+mn-cs"/>
              </a:rPr>
              <a:t>commitments can now be formally submitted as part of the</a:t>
            </a:r>
          </a:p>
          <a:p>
            <a:r>
              <a:rPr lang="it-IT" sz="1200" b="0" i="0" u="none" strike="noStrike" kern="1200" baseline="0" dirty="0">
                <a:solidFill>
                  <a:schemeClr val="tx1"/>
                </a:solidFill>
                <a:latin typeface="+mn-lt"/>
                <a:ea typeface="+mn-ea"/>
                <a:cs typeface="+mn-cs"/>
              </a:rPr>
              <a:t>Paris </a:t>
            </a:r>
            <a:r>
              <a:rPr lang="it-IT" sz="1200" b="0" i="0" u="none" strike="noStrike" kern="1200" baseline="0" dirty="0" err="1">
                <a:solidFill>
                  <a:schemeClr val="tx1"/>
                </a:solidFill>
                <a:latin typeface="+mn-lt"/>
                <a:ea typeface="+mn-ea"/>
                <a:cs typeface="+mn-cs"/>
              </a:rPr>
              <a:t>agreement</a:t>
            </a:r>
            <a:r>
              <a:rPr lang="it-IT" sz="1200" b="0" i="0" u="none" strike="noStrike" kern="1200" baseline="0" dirty="0">
                <a:solidFill>
                  <a:schemeClr val="tx1"/>
                </a:solidFill>
                <a:latin typeface="+mn-lt"/>
                <a:ea typeface="+mn-ea"/>
                <a:cs typeface="+mn-cs"/>
              </a:rPr>
              <a:t>.</a:t>
            </a:r>
          </a:p>
          <a:p>
            <a:r>
              <a:rPr lang="en-US" sz="1200" b="1" i="0" u="none" strike="noStrike" kern="1200" baseline="0" dirty="0">
                <a:solidFill>
                  <a:schemeClr val="tx1"/>
                </a:solidFill>
                <a:latin typeface="+mn-lt"/>
                <a:ea typeface="+mn-ea"/>
                <a:cs typeface="+mn-cs"/>
              </a:rPr>
              <a:t>United States</a:t>
            </a:r>
            <a:r>
              <a:rPr lang="en-US" sz="1200" b="0" i="0" u="none" strike="noStrike" kern="1200" baseline="0" dirty="0">
                <a:solidFill>
                  <a:schemeClr val="tx1"/>
                </a:solidFill>
                <a:latin typeface="+mn-lt"/>
                <a:ea typeface="+mn-ea"/>
                <a:cs typeface="+mn-cs"/>
              </a:rPr>
              <a:t>: cut economy-wide emissions of greenhouse gas</a:t>
            </a:r>
          </a:p>
          <a:p>
            <a:r>
              <a:rPr lang="en-US" sz="1200" b="0" i="0" u="none" strike="noStrike" kern="1200" baseline="0" dirty="0">
                <a:solidFill>
                  <a:schemeClr val="tx1"/>
                </a:solidFill>
                <a:latin typeface="+mn-lt"/>
                <a:ea typeface="+mn-ea"/>
                <a:cs typeface="+mn-cs"/>
              </a:rPr>
              <a:t>emissions by 26 to 28 percent below its 2005 level by 2025</a:t>
            </a:r>
          </a:p>
          <a:p>
            <a:r>
              <a:rPr lang="en-US" sz="1200" b="0" i="0" u="none" strike="noStrike" kern="1200" baseline="0" dirty="0">
                <a:solidFill>
                  <a:schemeClr val="tx1"/>
                </a:solidFill>
                <a:latin typeface="+mn-lt"/>
                <a:ea typeface="+mn-ea"/>
                <a:cs typeface="+mn-cs"/>
              </a:rPr>
              <a:t>and make best efforts to reduce its emissions by 28 percent.</a:t>
            </a:r>
          </a:p>
          <a:p>
            <a:r>
              <a:rPr lang="en-US" sz="1200" b="1" i="0" u="none" strike="noStrike" kern="1200" baseline="0" dirty="0">
                <a:solidFill>
                  <a:schemeClr val="tx1"/>
                </a:solidFill>
                <a:latin typeface="+mn-lt"/>
                <a:ea typeface="+mn-ea"/>
                <a:cs typeface="+mn-cs"/>
              </a:rPr>
              <a:t>China</a:t>
            </a:r>
            <a:r>
              <a:rPr lang="en-US" sz="1200" b="0" i="0" u="none" strike="noStrike" kern="1200" baseline="0" dirty="0">
                <a:solidFill>
                  <a:schemeClr val="tx1"/>
                </a:solidFill>
                <a:latin typeface="+mn-lt"/>
                <a:ea typeface="+mn-ea"/>
                <a:cs typeface="+mn-cs"/>
              </a:rPr>
              <a:t>: peak carbon emissions no later than 2030, increase</a:t>
            </a:r>
          </a:p>
          <a:p>
            <a:r>
              <a:rPr lang="en-US" sz="1200" b="0" i="0" u="none" strike="noStrike" kern="1200" baseline="0" dirty="0">
                <a:solidFill>
                  <a:schemeClr val="tx1"/>
                </a:solidFill>
                <a:latin typeface="+mn-lt"/>
                <a:ea typeface="+mn-ea"/>
                <a:cs typeface="+mn-cs"/>
              </a:rPr>
              <a:t>non-fossil fuels to 20 percent of the energy mix, and reduce</a:t>
            </a:r>
          </a:p>
          <a:p>
            <a:r>
              <a:rPr lang="en-US" sz="1200" b="0" i="0" u="none" strike="noStrike" kern="1200" baseline="0" dirty="0">
                <a:solidFill>
                  <a:schemeClr val="tx1"/>
                </a:solidFill>
                <a:latin typeface="+mn-lt"/>
                <a:ea typeface="+mn-ea"/>
                <a:cs typeface="+mn-cs"/>
              </a:rPr>
              <a:t>carbon emissions per unit of gross domestic product (GDP)</a:t>
            </a:r>
          </a:p>
          <a:p>
            <a:r>
              <a:rPr lang="en-US" sz="1200" b="0" i="0" u="none" strike="noStrike" kern="1200" baseline="0" dirty="0">
                <a:solidFill>
                  <a:schemeClr val="tx1"/>
                </a:solidFill>
                <a:latin typeface="+mn-lt"/>
                <a:ea typeface="+mn-ea"/>
                <a:cs typeface="+mn-cs"/>
              </a:rPr>
              <a:t>by 60 to 65 percent from 2005 levels by 2030.</a:t>
            </a:r>
          </a:p>
          <a:p>
            <a:r>
              <a:rPr lang="en-US" sz="1200" b="1" i="0" u="none" strike="noStrike" kern="1200" baseline="0" dirty="0">
                <a:solidFill>
                  <a:schemeClr val="tx1"/>
                </a:solidFill>
                <a:latin typeface="+mn-lt"/>
                <a:ea typeface="+mn-ea"/>
                <a:cs typeface="+mn-cs"/>
              </a:rPr>
              <a:t>India</a:t>
            </a:r>
            <a:r>
              <a:rPr lang="en-US" sz="1200" b="0" i="0" u="none" strike="noStrike" kern="1200" baseline="0" dirty="0">
                <a:solidFill>
                  <a:schemeClr val="tx1"/>
                </a:solidFill>
                <a:latin typeface="+mn-lt"/>
                <a:ea typeface="+mn-ea"/>
                <a:cs typeface="+mn-cs"/>
              </a:rPr>
              <a:t>: reduce emissions intensity by 33 to 35 percent from</a:t>
            </a:r>
          </a:p>
          <a:p>
            <a:r>
              <a:rPr lang="en-US" sz="1200" b="0" i="0" u="none" strike="noStrike" kern="1200" baseline="0" dirty="0">
                <a:solidFill>
                  <a:schemeClr val="tx1"/>
                </a:solidFill>
                <a:latin typeface="+mn-lt"/>
                <a:ea typeface="+mn-ea"/>
                <a:cs typeface="+mn-cs"/>
              </a:rPr>
              <a:t>2005 levels by 2030, increase cumulative electric power</a:t>
            </a:r>
          </a:p>
          <a:p>
            <a:r>
              <a:rPr lang="en-US" sz="1200" b="0" i="0" u="none" strike="noStrike" kern="1200" baseline="0" dirty="0">
                <a:solidFill>
                  <a:schemeClr val="tx1"/>
                </a:solidFill>
                <a:latin typeface="+mn-lt"/>
                <a:ea typeface="+mn-ea"/>
                <a:cs typeface="+mn-cs"/>
              </a:rPr>
              <a:t>installed capacity from non-fossil fuel energy resources</a:t>
            </a:r>
          </a:p>
          <a:p>
            <a:r>
              <a:rPr lang="en-US" sz="1200" b="0" i="0" u="none" strike="noStrike" kern="1200" baseline="0" dirty="0">
                <a:solidFill>
                  <a:schemeClr val="tx1"/>
                </a:solidFill>
                <a:latin typeface="+mn-lt"/>
                <a:ea typeface="+mn-ea"/>
                <a:cs typeface="+mn-cs"/>
              </a:rPr>
              <a:t>to 40 percent by 2030, and create additional carbon</a:t>
            </a:r>
          </a:p>
          <a:p>
            <a:r>
              <a:rPr lang="en-US" sz="1200" b="0" i="0" u="none" strike="noStrike" kern="1200" baseline="0" dirty="0">
                <a:solidFill>
                  <a:schemeClr val="tx1"/>
                </a:solidFill>
                <a:latin typeface="+mn-lt"/>
                <a:ea typeface="+mn-ea"/>
                <a:cs typeface="+mn-cs"/>
              </a:rPr>
              <a:t>sequestration of 2.5 to 3 billion tons of carbon dioxide</a:t>
            </a:r>
          </a:p>
          <a:p>
            <a:r>
              <a:rPr lang="it-IT" sz="1200" b="0" i="0" u="none" strike="noStrike" kern="1200" baseline="0" dirty="0" err="1">
                <a:solidFill>
                  <a:schemeClr val="tx1"/>
                </a:solidFill>
                <a:latin typeface="+mn-lt"/>
                <a:ea typeface="+mn-ea"/>
                <a:cs typeface="+mn-cs"/>
              </a:rPr>
              <a:t>equivalent</a:t>
            </a:r>
            <a:r>
              <a:rPr lang="it-IT" sz="1200" b="0" i="0" u="none" strike="noStrike" kern="1200" baseline="0" dirty="0">
                <a:solidFill>
                  <a:schemeClr val="tx1"/>
                </a:solidFill>
                <a:latin typeface="+mn-lt"/>
                <a:ea typeface="+mn-ea"/>
                <a:cs typeface="+mn-cs"/>
              </a:rPr>
              <a:t> by 2030.</a:t>
            </a:r>
          </a:p>
          <a:p>
            <a:r>
              <a:rPr lang="en-US" sz="1200" b="1" i="0" u="none" strike="noStrike" kern="1200" baseline="0" dirty="0">
                <a:solidFill>
                  <a:schemeClr val="tx1"/>
                </a:solidFill>
                <a:latin typeface="+mn-lt"/>
                <a:ea typeface="+mn-ea"/>
                <a:cs typeface="+mn-cs"/>
              </a:rPr>
              <a:t>Mexico</a:t>
            </a:r>
            <a:r>
              <a:rPr lang="en-US" sz="1200" b="0" i="0" u="none" strike="noStrike" kern="1200" baseline="0" dirty="0">
                <a:solidFill>
                  <a:schemeClr val="tx1"/>
                </a:solidFill>
                <a:latin typeface="+mn-lt"/>
                <a:ea typeface="+mn-ea"/>
                <a:cs typeface="+mn-cs"/>
              </a:rPr>
              <a:t>: cut greenhouse gas and short-lived climate pollutants</a:t>
            </a:r>
          </a:p>
          <a:p>
            <a:r>
              <a:rPr lang="en-US" sz="1200" b="0" i="0" u="none" strike="noStrike" kern="1200" baseline="0" dirty="0">
                <a:solidFill>
                  <a:schemeClr val="tx1"/>
                </a:solidFill>
                <a:latin typeface="+mn-lt"/>
                <a:ea typeface="+mn-ea"/>
                <a:cs typeface="+mn-cs"/>
              </a:rPr>
              <a:t>25 percent below business-as-usual (BAU) by 2030,</a:t>
            </a:r>
          </a:p>
          <a:p>
            <a:r>
              <a:rPr lang="en-US" sz="1200" b="0" i="0" u="none" strike="noStrike" kern="1200" baseline="0" dirty="0">
                <a:solidFill>
                  <a:schemeClr val="tx1"/>
                </a:solidFill>
                <a:latin typeface="+mn-lt"/>
                <a:ea typeface="+mn-ea"/>
                <a:cs typeface="+mn-cs"/>
              </a:rPr>
              <a:t>implying a reduction of 22 percent for greenhouse gas</a:t>
            </a:r>
          </a:p>
          <a:p>
            <a:r>
              <a:rPr lang="en-US" sz="1200" b="0" i="0" u="none" strike="noStrike" kern="1200" baseline="0" dirty="0">
                <a:solidFill>
                  <a:schemeClr val="tx1"/>
                </a:solidFill>
                <a:latin typeface="+mn-lt"/>
                <a:ea typeface="+mn-ea"/>
                <a:cs typeface="+mn-cs"/>
              </a:rPr>
              <a:t>emissions and 51 percent for black carbon.</a:t>
            </a:r>
          </a:p>
          <a:p>
            <a:r>
              <a:rPr lang="en-US" sz="1200" b="1" i="0" u="none" strike="noStrike" kern="1200" baseline="0" dirty="0">
                <a:solidFill>
                  <a:schemeClr val="tx1"/>
                </a:solidFill>
                <a:latin typeface="+mn-lt"/>
                <a:ea typeface="+mn-ea"/>
                <a:cs typeface="+mn-cs"/>
              </a:rPr>
              <a:t>European Union</a:t>
            </a:r>
            <a:r>
              <a:rPr lang="en-US" sz="1200" b="0" i="0" u="none" strike="noStrike" kern="1200" baseline="0" dirty="0">
                <a:solidFill>
                  <a:schemeClr val="tx1"/>
                </a:solidFill>
                <a:latin typeface="+mn-lt"/>
                <a:ea typeface="+mn-ea"/>
                <a:cs typeface="+mn-cs"/>
              </a:rPr>
              <a:t>: reduce emissions to at least 40 percent below</a:t>
            </a:r>
          </a:p>
          <a:p>
            <a:r>
              <a:rPr lang="en-US" sz="1200" b="0" i="0" u="none" strike="noStrike" kern="1200" baseline="0" dirty="0">
                <a:solidFill>
                  <a:schemeClr val="tx1"/>
                </a:solidFill>
                <a:latin typeface="+mn-lt"/>
                <a:ea typeface="+mn-ea"/>
                <a:cs typeface="+mn-cs"/>
              </a:rPr>
              <a:t>1990 levels by 2030 through only domestic measures.</a:t>
            </a:r>
          </a:p>
          <a:p>
            <a:r>
              <a:rPr lang="en-US" sz="1200" b="0" i="0" u="none" strike="noStrike" kern="1200" baseline="0" dirty="0">
                <a:solidFill>
                  <a:schemeClr val="tx1"/>
                </a:solidFill>
                <a:latin typeface="+mn-lt"/>
                <a:ea typeface="+mn-ea"/>
                <a:cs typeface="+mn-cs"/>
              </a:rPr>
              <a:t>Brazil: reduce economy-wide greenhouse gas emissions by</a:t>
            </a:r>
          </a:p>
          <a:p>
            <a:r>
              <a:rPr lang="en-US" sz="1200" b="0" i="0" u="none" strike="noStrike" kern="1200" baseline="0" dirty="0">
                <a:solidFill>
                  <a:schemeClr val="tx1"/>
                </a:solidFill>
                <a:latin typeface="+mn-lt"/>
                <a:ea typeface="+mn-ea"/>
                <a:cs typeface="+mn-cs"/>
              </a:rPr>
              <a:t>37 percent below 2005 levels by 2025, increasing renewable</a:t>
            </a:r>
          </a:p>
          <a:p>
            <a:r>
              <a:rPr lang="en-US" sz="1200" b="0" i="0" u="none" strike="noStrike" kern="1200" baseline="0" dirty="0">
                <a:solidFill>
                  <a:schemeClr val="tx1"/>
                </a:solidFill>
                <a:latin typeface="+mn-lt"/>
                <a:ea typeface="+mn-ea"/>
                <a:cs typeface="+mn-cs"/>
              </a:rPr>
              <a:t>resources to 45 percent of the energy mix by 2030, and</a:t>
            </a:r>
          </a:p>
          <a:p>
            <a:r>
              <a:rPr lang="en-US" sz="1200" b="0" i="0" u="none" strike="noStrike" kern="1200" baseline="0" dirty="0">
                <a:solidFill>
                  <a:schemeClr val="tx1"/>
                </a:solidFill>
                <a:latin typeface="+mn-lt"/>
                <a:ea typeface="+mn-ea"/>
                <a:cs typeface="+mn-cs"/>
              </a:rPr>
              <a:t>increasing the share of non-hydropower renewables in the</a:t>
            </a:r>
          </a:p>
          <a:p>
            <a:r>
              <a:rPr lang="en-US" sz="1200" b="0" i="0" u="none" strike="noStrike" kern="1200" baseline="0" dirty="0">
                <a:solidFill>
                  <a:schemeClr val="tx1"/>
                </a:solidFill>
                <a:latin typeface="+mn-lt"/>
                <a:ea typeface="+mn-ea"/>
                <a:cs typeface="+mn-cs"/>
              </a:rPr>
              <a:t>electricity mix to 23 percent by 2030.</a:t>
            </a:r>
          </a:p>
          <a:p>
            <a:r>
              <a:rPr lang="en-US" sz="1200" b="1" i="0" u="none" strike="noStrike" kern="1200" baseline="0" dirty="0">
                <a:solidFill>
                  <a:schemeClr val="tx1"/>
                </a:solidFill>
                <a:latin typeface="+mn-lt"/>
                <a:ea typeface="+mn-ea"/>
                <a:cs typeface="+mn-cs"/>
              </a:rPr>
              <a:t>South Korea</a:t>
            </a:r>
            <a:r>
              <a:rPr lang="en-US" sz="1200" b="0" i="0" u="none" strike="noStrike" kern="1200" baseline="0" dirty="0">
                <a:solidFill>
                  <a:schemeClr val="tx1"/>
                </a:solidFill>
                <a:latin typeface="+mn-lt"/>
                <a:ea typeface="+mn-ea"/>
                <a:cs typeface="+mn-cs"/>
              </a:rPr>
              <a:t>: reduce greenhouse gas emissions by 37 percent</a:t>
            </a:r>
          </a:p>
          <a:p>
            <a:r>
              <a:rPr lang="en-US" sz="1200" b="0" i="0" u="none" strike="noStrike" kern="1200" baseline="0" dirty="0">
                <a:solidFill>
                  <a:schemeClr val="tx1"/>
                </a:solidFill>
                <a:latin typeface="+mn-lt"/>
                <a:ea typeface="+mn-ea"/>
                <a:cs typeface="+mn-cs"/>
              </a:rPr>
              <a:t>from BAU levels by 2030 across all economic sectors.</a:t>
            </a:r>
          </a:p>
          <a:p>
            <a:r>
              <a:rPr lang="en-US" sz="1200" b="0" i="0" u="none" strike="noStrike" kern="1200" baseline="0" dirty="0">
                <a:solidFill>
                  <a:schemeClr val="tx1"/>
                </a:solidFill>
                <a:latin typeface="+mn-lt"/>
                <a:ea typeface="+mn-ea"/>
                <a:cs typeface="+mn-cs"/>
              </a:rPr>
              <a:t>Indonesia: cut emissions by 29 percent from BAU levels</a:t>
            </a:r>
          </a:p>
          <a:p>
            <a:r>
              <a:rPr lang="it-IT" sz="1200" b="0" i="0" u="none" strike="noStrike" kern="1200" baseline="0" dirty="0">
                <a:solidFill>
                  <a:schemeClr val="tx1"/>
                </a:solidFill>
                <a:latin typeface="+mn-lt"/>
                <a:ea typeface="+mn-ea"/>
                <a:cs typeface="+mn-cs"/>
              </a:rPr>
              <a:t>by 2030.</a:t>
            </a:r>
          </a:p>
          <a:p>
            <a:r>
              <a:rPr lang="en-US" sz="1200" b="1" i="0" u="none" strike="noStrike" kern="1200" baseline="0" dirty="0">
                <a:solidFill>
                  <a:schemeClr val="tx1"/>
                </a:solidFill>
                <a:latin typeface="+mn-lt"/>
                <a:ea typeface="+mn-ea"/>
                <a:cs typeface="+mn-cs"/>
              </a:rPr>
              <a:t>Japan</a:t>
            </a:r>
            <a:r>
              <a:rPr lang="en-US" sz="1200" b="0" i="0" u="none" strike="noStrike" kern="1200" baseline="0" dirty="0">
                <a:solidFill>
                  <a:schemeClr val="tx1"/>
                </a:solidFill>
                <a:latin typeface="+mn-lt"/>
                <a:ea typeface="+mn-ea"/>
                <a:cs typeface="+mn-cs"/>
              </a:rPr>
              <a:t>: reduce greenhouse gas emissions by 26 percent</a:t>
            </a:r>
          </a:p>
          <a:p>
            <a:r>
              <a:rPr lang="en-US" sz="1200" b="0" i="0" u="none" strike="noStrike" kern="1200" baseline="0" dirty="0">
                <a:solidFill>
                  <a:schemeClr val="tx1"/>
                </a:solidFill>
                <a:latin typeface="+mn-lt"/>
                <a:ea typeface="+mn-ea"/>
                <a:cs typeface="+mn-cs"/>
              </a:rPr>
              <a:t>from 2013 levels by 2030.</a:t>
            </a:r>
          </a:p>
          <a:p>
            <a:r>
              <a:rPr lang="en-US" sz="1200" b="1" i="0" u="none" strike="noStrike" kern="1200" baseline="0" dirty="0">
                <a:solidFill>
                  <a:schemeClr val="tx1"/>
                </a:solidFill>
                <a:latin typeface="+mn-lt"/>
                <a:ea typeface="+mn-ea"/>
                <a:cs typeface="+mn-cs"/>
              </a:rPr>
              <a:t>Australia</a:t>
            </a:r>
            <a:r>
              <a:rPr lang="en-US" sz="1200" b="0" i="0" u="none" strike="noStrike" kern="1200" baseline="0" dirty="0">
                <a:solidFill>
                  <a:schemeClr val="tx1"/>
                </a:solidFill>
                <a:latin typeface="+mn-lt"/>
                <a:ea typeface="+mn-ea"/>
                <a:cs typeface="+mn-cs"/>
              </a:rPr>
              <a:t>: reduce economy-wide greenhouse gas emissions</a:t>
            </a:r>
          </a:p>
          <a:p>
            <a:r>
              <a:rPr lang="en-US" sz="1200" b="0" i="0" u="none" strike="noStrike" kern="1200" baseline="0" dirty="0">
                <a:solidFill>
                  <a:schemeClr val="tx1"/>
                </a:solidFill>
                <a:latin typeface="+mn-lt"/>
                <a:ea typeface="+mn-ea"/>
                <a:cs typeface="+mn-cs"/>
              </a:rPr>
              <a:t>by 26 to 28 percent below 2005 levels by 2030.</a:t>
            </a:r>
            <a:endParaRPr lang="it-IT" dirty="0"/>
          </a:p>
        </p:txBody>
      </p:sp>
      <p:sp>
        <p:nvSpPr>
          <p:cNvPr id="4" name="Segnaposto numero diapositiva 3"/>
          <p:cNvSpPr>
            <a:spLocks noGrp="1"/>
          </p:cNvSpPr>
          <p:nvPr>
            <p:ph type="sldNum" sz="quarter" idx="10"/>
          </p:nvPr>
        </p:nvSpPr>
        <p:spPr/>
        <p:txBody>
          <a:bodyPr/>
          <a:lstStyle/>
          <a:p>
            <a:fld id="{9AB88372-5909-4CE4-8340-7286DB9125E2}" type="slidenum">
              <a:rPr lang="it-IT" smtClean="0"/>
              <a:t>23</a:t>
            </a:fld>
            <a:endParaRPr lang="it-IT"/>
          </a:p>
        </p:txBody>
      </p:sp>
    </p:spTree>
    <p:extLst>
      <p:ext uri="{BB962C8B-B14F-4D97-AF65-F5344CB8AC3E}">
        <p14:creationId xmlns:p14="http://schemas.microsoft.com/office/powerpoint/2010/main" val="728718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AB88372-5909-4CE4-8340-7286DB9125E2}" type="slidenum">
              <a:rPr lang="it-IT" smtClean="0"/>
              <a:t>24</a:t>
            </a:fld>
            <a:endParaRPr lang="it-IT"/>
          </a:p>
        </p:txBody>
      </p:sp>
    </p:spTree>
    <p:extLst>
      <p:ext uri="{BB962C8B-B14F-4D97-AF65-F5344CB8AC3E}">
        <p14:creationId xmlns:p14="http://schemas.microsoft.com/office/powerpoint/2010/main" val="125815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governo svedese la sollecitò all’ECOSOC e di qui venne la risoluzione dell’assemblea generale</a:t>
            </a:r>
          </a:p>
        </p:txBody>
      </p:sp>
      <p:sp>
        <p:nvSpPr>
          <p:cNvPr id="4" name="Segnaposto numero diapositiva 3"/>
          <p:cNvSpPr>
            <a:spLocks noGrp="1"/>
          </p:cNvSpPr>
          <p:nvPr>
            <p:ph type="sldNum" sz="quarter" idx="10"/>
          </p:nvPr>
        </p:nvSpPr>
        <p:spPr/>
        <p:txBody>
          <a:bodyPr/>
          <a:lstStyle/>
          <a:p>
            <a:fld id="{9AB88372-5909-4CE4-8340-7286DB9125E2}" type="slidenum">
              <a:rPr lang="it-IT" smtClean="0"/>
              <a:t>2</a:t>
            </a:fld>
            <a:endParaRPr lang="it-IT"/>
          </a:p>
        </p:txBody>
      </p:sp>
    </p:spTree>
    <p:extLst>
      <p:ext uri="{BB962C8B-B14F-4D97-AF65-F5344CB8AC3E}">
        <p14:creationId xmlns:p14="http://schemas.microsoft.com/office/powerpoint/2010/main" val="2563636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Dati GHG </a:t>
            </a:r>
            <a:r>
              <a:rPr lang="it-IT" dirty="0" err="1"/>
              <a:t>Institute</a:t>
            </a:r>
            <a:r>
              <a:rPr lang="it-IT" dirty="0"/>
              <a:t> from https://ghginstitute.org/2016/10/28/did-the-unfccc-review-process-improve-the-national-ghg-inventory-submissions/</a:t>
            </a:r>
          </a:p>
        </p:txBody>
      </p:sp>
      <p:sp>
        <p:nvSpPr>
          <p:cNvPr id="4" name="Segnaposto numero diapositiva 3"/>
          <p:cNvSpPr>
            <a:spLocks noGrp="1"/>
          </p:cNvSpPr>
          <p:nvPr>
            <p:ph type="sldNum" sz="quarter" idx="10"/>
          </p:nvPr>
        </p:nvSpPr>
        <p:spPr/>
        <p:txBody>
          <a:bodyPr/>
          <a:lstStyle/>
          <a:p>
            <a:fld id="{9AB88372-5909-4CE4-8340-7286DB9125E2}" type="slidenum">
              <a:rPr lang="it-IT" smtClean="0"/>
              <a:t>6</a:t>
            </a:fld>
            <a:endParaRPr lang="it-IT"/>
          </a:p>
        </p:txBody>
      </p:sp>
    </p:spTree>
    <p:extLst>
      <p:ext uri="{BB962C8B-B14F-4D97-AF65-F5344CB8AC3E}">
        <p14:creationId xmlns:p14="http://schemas.microsoft.com/office/powerpoint/2010/main" val="2768747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Dati calcolati dalla Nuova Zelanda http://www.stats.govt.nz/browse_for_stats/environment/environmental-reporting-series/environmental-indicators/Home/Atmosphere-and-climate/global-greenhouse-gases.aspx</a:t>
            </a:r>
          </a:p>
        </p:txBody>
      </p:sp>
      <p:sp>
        <p:nvSpPr>
          <p:cNvPr id="4" name="Segnaposto numero diapositiva 3"/>
          <p:cNvSpPr>
            <a:spLocks noGrp="1"/>
          </p:cNvSpPr>
          <p:nvPr>
            <p:ph type="sldNum" sz="quarter" idx="10"/>
          </p:nvPr>
        </p:nvSpPr>
        <p:spPr/>
        <p:txBody>
          <a:bodyPr/>
          <a:lstStyle/>
          <a:p>
            <a:fld id="{9AB88372-5909-4CE4-8340-7286DB9125E2}" type="slidenum">
              <a:rPr lang="it-IT" smtClean="0"/>
              <a:t>7</a:t>
            </a:fld>
            <a:endParaRPr lang="it-IT"/>
          </a:p>
        </p:txBody>
      </p:sp>
    </p:spTree>
    <p:extLst>
      <p:ext uri="{BB962C8B-B14F-4D97-AF65-F5344CB8AC3E}">
        <p14:creationId xmlns:p14="http://schemas.microsoft.com/office/powerpoint/2010/main" val="1014905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9AB88372-5909-4CE4-8340-7286DB9125E2}" type="slidenum">
              <a:rPr lang="it-IT" smtClean="0"/>
              <a:t>8</a:t>
            </a:fld>
            <a:endParaRPr lang="it-IT"/>
          </a:p>
        </p:txBody>
      </p:sp>
    </p:spTree>
    <p:extLst>
      <p:ext uri="{BB962C8B-B14F-4D97-AF65-F5344CB8AC3E}">
        <p14:creationId xmlns:p14="http://schemas.microsoft.com/office/powerpoint/2010/main" val="4148416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effectLst/>
              </a:rPr>
              <a:t>UN Environment has developed a working definition of a green economy as one that results in improved human well-being and social equity, while significantly reducing environmental risks and ecological scarcities.</a:t>
            </a:r>
          </a:p>
          <a:p>
            <a:r>
              <a:rPr lang="en-US" dirty="0">
                <a:effectLst/>
              </a:rPr>
              <a:t>After Rio+20 an Inclusive Green Economy (IGE) has evolved from earlier work on Green Economy. In its simplest expression, such an economy is low carbon, efficient and clean in production, but also inclusive in consumption and outcomes, based on sharing, circularity, collaboration, solidarity, resilience, opportunity, and interdependence. it recognizes that there are many and diverse pathways to environmental sustainability.</a:t>
            </a:r>
            <a:endParaRPr lang="it-IT" dirty="0"/>
          </a:p>
        </p:txBody>
      </p:sp>
      <p:sp>
        <p:nvSpPr>
          <p:cNvPr id="4" name="Segnaposto numero diapositiva 3"/>
          <p:cNvSpPr>
            <a:spLocks noGrp="1"/>
          </p:cNvSpPr>
          <p:nvPr>
            <p:ph type="sldNum" sz="quarter" idx="10"/>
          </p:nvPr>
        </p:nvSpPr>
        <p:spPr/>
        <p:txBody>
          <a:bodyPr/>
          <a:lstStyle/>
          <a:p>
            <a:fld id="{9AB88372-5909-4CE4-8340-7286DB9125E2}" type="slidenum">
              <a:rPr lang="it-IT" smtClean="0"/>
              <a:t>13</a:t>
            </a:fld>
            <a:endParaRPr lang="it-IT"/>
          </a:p>
        </p:txBody>
      </p:sp>
    </p:spTree>
    <p:extLst>
      <p:ext uri="{BB962C8B-B14F-4D97-AF65-F5344CB8AC3E}">
        <p14:creationId xmlns:p14="http://schemas.microsoft.com/office/powerpoint/2010/main" val="3713405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effectLst/>
              </a:rPr>
              <a:t>È uno dei sei principali organi dell’ONU. </a:t>
            </a:r>
          </a:p>
          <a:p>
            <a:endParaRPr lang="it-IT" b="1" dirty="0">
              <a:effectLst/>
              <a:hlinkClick r:id="rId3"/>
            </a:endParaRPr>
          </a:p>
          <a:p>
            <a:r>
              <a:rPr lang="it-IT" b="1" dirty="0">
                <a:hlinkClick r:id="rId3"/>
              </a:rPr>
              <a:t>L'Assemblea Generale</a:t>
            </a:r>
            <a:br>
              <a:rPr lang="it-IT" dirty="0"/>
            </a:br>
            <a:br>
              <a:rPr lang="it-IT" dirty="0"/>
            </a:br>
            <a:r>
              <a:rPr lang="it-IT" b="1" dirty="0">
                <a:hlinkClick r:id="rId4"/>
              </a:rPr>
              <a:t>Il Consiglio di Sicurezza</a:t>
            </a:r>
            <a:br>
              <a:rPr lang="it-IT" dirty="0"/>
            </a:br>
            <a:br>
              <a:rPr lang="it-IT" dirty="0"/>
            </a:br>
            <a:r>
              <a:rPr lang="it-IT" b="1" dirty="0">
                <a:hlinkClick r:id="rId5"/>
              </a:rPr>
              <a:t>Il Consiglio Economico e Sociale</a:t>
            </a:r>
            <a:br>
              <a:rPr lang="it-IT" dirty="0"/>
            </a:br>
            <a:br>
              <a:rPr lang="it-IT" dirty="0"/>
            </a:br>
            <a:r>
              <a:rPr lang="it-IT" b="1" dirty="0">
                <a:hlinkClick r:id="rId6"/>
              </a:rPr>
              <a:t>Il Consiglio di Amministrazione Fiduciaria</a:t>
            </a:r>
            <a:br>
              <a:rPr lang="it-IT" dirty="0"/>
            </a:br>
            <a:br>
              <a:rPr lang="it-IT" dirty="0"/>
            </a:br>
            <a:r>
              <a:rPr lang="it-IT" b="1" dirty="0">
                <a:hlinkClick r:id="rId7"/>
              </a:rPr>
              <a:t>La Corte Internazionale di Giustizia</a:t>
            </a:r>
            <a:br>
              <a:rPr lang="it-IT" dirty="0"/>
            </a:br>
            <a:br>
              <a:rPr lang="it-IT" dirty="0"/>
            </a:br>
            <a:r>
              <a:rPr lang="it-IT" b="1" dirty="0">
                <a:hlinkClick r:id="rId8"/>
              </a:rPr>
              <a:t>Il Segretariato</a:t>
            </a:r>
            <a:endParaRPr lang="it-IT" b="1" dirty="0"/>
          </a:p>
          <a:p>
            <a:endParaRPr lang="it-IT" b="1" dirty="0">
              <a:effectLst/>
            </a:endParaRPr>
          </a:p>
          <a:p>
            <a:r>
              <a:rPr lang="it-IT" dirty="0">
                <a:effectLst/>
              </a:rPr>
              <a:t>Lo scopo del Consiglio economico e sociale è stabilito dall'articolo 62 dello </a:t>
            </a:r>
            <a:r>
              <a:rPr lang="it-IT" dirty="0">
                <a:effectLst/>
                <a:hlinkClick r:id="rId9" tooltip="Statuto delle Nazioni Unite"/>
              </a:rPr>
              <a:t>statuto delle Nazioni Unite</a:t>
            </a:r>
            <a:r>
              <a:rPr lang="it-IT" dirty="0">
                <a:effectLst/>
              </a:rPr>
              <a:t>: programmare lo </a:t>
            </a:r>
            <a:r>
              <a:rPr lang="it-IT" dirty="0">
                <a:effectLst/>
                <a:hlinkClick r:id="rId10" tooltip="Sviluppo economico"/>
              </a:rPr>
              <a:t>sviluppo economico</a:t>
            </a:r>
            <a:r>
              <a:rPr lang="it-IT" dirty="0">
                <a:effectLst/>
              </a:rPr>
              <a:t> e l'assistenza tecnica e finanziaria ai </a:t>
            </a:r>
            <a:r>
              <a:rPr lang="it-IT" dirty="0">
                <a:effectLst/>
                <a:hlinkClick r:id="rId11" tooltip="Terzo mondo"/>
              </a:rPr>
              <a:t>paesi meno sviluppati</a:t>
            </a:r>
            <a:r>
              <a:rPr lang="it-IT" dirty="0">
                <a:effectLst/>
              </a:rPr>
              <a:t>, nonché promuovere studi o relazioni su questioni </a:t>
            </a:r>
            <a:r>
              <a:rPr lang="it-IT" dirty="0">
                <a:effectLst/>
                <a:hlinkClick r:id="rId12" tooltip="Economia"/>
              </a:rPr>
              <a:t>economiche</a:t>
            </a:r>
            <a:r>
              <a:rPr lang="it-IT" dirty="0">
                <a:effectLst/>
              </a:rPr>
              <a:t>, </a:t>
            </a:r>
            <a:r>
              <a:rPr lang="it-IT" dirty="0">
                <a:effectLst/>
                <a:hlinkClick r:id="rId13" tooltip="Società (sociologia)"/>
              </a:rPr>
              <a:t>sociali</a:t>
            </a:r>
            <a:r>
              <a:rPr lang="it-IT" dirty="0">
                <a:effectLst/>
              </a:rPr>
              <a:t>, </a:t>
            </a:r>
            <a:r>
              <a:rPr lang="it-IT" dirty="0">
                <a:effectLst/>
                <a:hlinkClick r:id="rId14" tooltip="Cultura"/>
              </a:rPr>
              <a:t>culturali</a:t>
            </a:r>
            <a:r>
              <a:rPr lang="it-IT" dirty="0">
                <a:effectLst/>
              </a:rPr>
              <a:t> e </a:t>
            </a:r>
            <a:r>
              <a:rPr lang="it-IT" dirty="0">
                <a:effectLst/>
                <a:hlinkClick r:id="rId15" tooltip="Sistema sanitario"/>
              </a:rPr>
              <a:t>sanitarie</a:t>
            </a:r>
            <a:r>
              <a:rPr lang="it-IT" dirty="0">
                <a:effectLst/>
              </a:rPr>
              <a:t>. Si compone di cinquantaquattro membri eletti ogni tre anni dall'</a:t>
            </a:r>
            <a:r>
              <a:rPr lang="it-IT" dirty="0">
                <a:effectLst/>
                <a:hlinkClick r:id="rId16" tooltip="Assemblea Generale delle Nazioni Unite"/>
              </a:rPr>
              <a:t>Assemblea generale</a:t>
            </a:r>
            <a:r>
              <a:rPr lang="it-IT" dirty="0">
                <a:effectLst/>
              </a:rPr>
              <a:t>.</a:t>
            </a:r>
          </a:p>
          <a:p>
            <a:endParaRPr lang="it-IT" dirty="0">
              <a:effectLst/>
            </a:endParaRPr>
          </a:p>
          <a:p>
            <a:r>
              <a:rPr lang="it-IT" dirty="0">
                <a:effectLst/>
              </a:rPr>
              <a:t>Si rifletta che si deve all’ECOSOC la convocazione del primo Earth Summit di Stoccolma nel 1972, cui non partecipò il blocco sovietico.</a:t>
            </a:r>
          </a:p>
          <a:p>
            <a:endParaRPr lang="it-IT" dirty="0">
              <a:effectLst/>
            </a:endParaRPr>
          </a:p>
          <a:p>
            <a:endParaRPr lang="it-IT" dirty="0">
              <a:effectLst/>
            </a:endParaRPr>
          </a:p>
          <a:p>
            <a:endParaRPr lang="it-IT" dirty="0"/>
          </a:p>
        </p:txBody>
      </p:sp>
      <p:sp>
        <p:nvSpPr>
          <p:cNvPr id="4" name="Segnaposto numero diapositiva 3"/>
          <p:cNvSpPr>
            <a:spLocks noGrp="1"/>
          </p:cNvSpPr>
          <p:nvPr>
            <p:ph type="sldNum" sz="quarter" idx="10"/>
          </p:nvPr>
        </p:nvSpPr>
        <p:spPr/>
        <p:txBody>
          <a:bodyPr/>
          <a:lstStyle/>
          <a:p>
            <a:fld id="{9AB88372-5909-4CE4-8340-7286DB9125E2}" type="slidenum">
              <a:rPr lang="it-IT" smtClean="0"/>
              <a:t>15</a:t>
            </a:fld>
            <a:endParaRPr lang="it-IT"/>
          </a:p>
        </p:txBody>
      </p:sp>
    </p:spTree>
    <p:extLst>
      <p:ext uri="{BB962C8B-B14F-4D97-AF65-F5344CB8AC3E}">
        <p14:creationId xmlns:p14="http://schemas.microsoft.com/office/powerpoint/2010/main" val="2312720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Laurent Fabius, Christiana </a:t>
            </a:r>
            <a:r>
              <a:rPr lang="it-IT" dirty="0" err="1"/>
              <a:t>Figueres</a:t>
            </a:r>
            <a:r>
              <a:rPr lang="it-IT" dirty="0"/>
              <a:t>, </a:t>
            </a:r>
            <a:r>
              <a:rPr lang="it-IT" b="0" dirty="0" err="1">
                <a:effectLst/>
              </a:rPr>
              <a:t>Maite</a:t>
            </a:r>
            <a:r>
              <a:rPr lang="it-IT" b="0" dirty="0">
                <a:effectLst/>
              </a:rPr>
              <a:t> </a:t>
            </a:r>
            <a:r>
              <a:rPr lang="it-IT" b="0" dirty="0" err="1">
                <a:effectLst/>
              </a:rPr>
              <a:t>Nkoana-Mashabane</a:t>
            </a:r>
            <a:r>
              <a:rPr lang="it-IT" b="1" dirty="0">
                <a:effectLst/>
              </a:rPr>
              <a:t>, </a:t>
            </a:r>
            <a:r>
              <a:rPr lang="it-IT" sz="1200" b="0" kern="1200" dirty="0" err="1">
                <a:solidFill>
                  <a:schemeClr val="tx1"/>
                </a:solidFill>
                <a:effectLst/>
                <a:latin typeface="+mn-lt"/>
                <a:ea typeface="+mn-ea"/>
                <a:cs typeface="+mn-cs"/>
              </a:rPr>
              <a:t>Xie</a:t>
            </a:r>
            <a:r>
              <a:rPr lang="it-IT" sz="1200" b="0" kern="1200" dirty="0">
                <a:solidFill>
                  <a:schemeClr val="tx1"/>
                </a:solidFill>
                <a:effectLst/>
                <a:latin typeface="+mn-lt"/>
                <a:ea typeface="+mn-ea"/>
                <a:cs typeface="+mn-cs"/>
              </a:rPr>
              <a:t> </a:t>
            </a:r>
            <a:r>
              <a:rPr lang="it-IT" sz="1200" b="0" kern="1200" dirty="0" err="1">
                <a:solidFill>
                  <a:schemeClr val="tx1"/>
                </a:solidFill>
                <a:effectLst/>
                <a:latin typeface="+mn-lt"/>
                <a:ea typeface="+mn-ea"/>
                <a:cs typeface="+mn-cs"/>
              </a:rPr>
              <a:t>Zhenhua</a:t>
            </a:r>
            <a:r>
              <a:rPr lang="it-IT" sz="1200" b="0" kern="1200" dirty="0">
                <a:solidFill>
                  <a:schemeClr val="tx1"/>
                </a:solidFill>
                <a:effectLst/>
                <a:latin typeface="+mn-lt"/>
                <a:ea typeface="+mn-ea"/>
                <a:cs typeface="+mn-cs"/>
              </a:rPr>
              <a:t> </a:t>
            </a:r>
            <a:r>
              <a:rPr lang="it-IT" sz="1200" b="1" kern="1200" dirty="0">
                <a:solidFill>
                  <a:schemeClr val="tx1"/>
                </a:solidFill>
                <a:effectLst/>
                <a:latin typeface="+mn-lt"/>
                <a:ea typeface="+mn-ea"/>
                <a:cs typeface="+mn-cs"/>
              </a:rPr>
              <a:t>, </a:t>
            </a:r>
            <a:r>
              <a:rPr lang="it-IT" dirty="0"/>
              <a:t>Al Gore, Naomi Klein</a:t>
            </a:r>
          </a:p>
        </p:txBody>
      </p:sp>
      <p:sp>
        <p:nvSpPr>
          <p:cNvPr id="4" name="Segnaposto numero diapositiva 3"/>
          <p:cNvSpPr>
            <a:spLocks noGrp="1"/>
          </p:cNvSpPr>
          <p:nvPr>
            <p:ph type="sldNum" sz="quarter" idx="10"/>
          </p:nvPr>
        </p:nvSpPr>
        <p:spPr/>
        <p:txBody>
          <a:bodyPr/>
          <a:lstStyle/>
          <a:p>
            <a:fld id="{9AB88372-5909-4CE4-8340-7286DB9125E2}" type="slidenum">
              <a:rPr lang="it-IT" smtClean="0"/>
              <a:t>18</a:t>
            </a:fld>
            <a:endParaRPr lang="it-IT"/>
          </a:p>
        </p:txBody>
      </p:sp>
    </p:spTree>
    <p:extLst>
      <p:ext uri="{BB962C8B-B14F-4D97-AF65-F5344CB8AC3E}">
        <p14:creationId xmlns:p14="http://schemas.microsoft.com/office/powerpoint/2010/main" val="1959195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Gli INDC</a:t>
            </a:r>
          </a:p>
          <a:p>
            <a:endParaRPr lang="it-IT" dirty="0"/>
          </a:p>
          <a:p>
            <a:r>
              <a:rPr lang="en-US" sz="1200" b="0" i="0" u="none" strike="noStrike" kern="1200" baseline="0" dirty="0">
                <a:solidFill>
                  <a:schemeClr val="tx1"/>
                </a:solidFill>
                <a:latin typeface="+mn-lt"/>
                <a:ea typeface="+mn-ea"/>
                <a:cs typeface="+mn-cs"/>
              </a:rPr>
              <a:t>WHAT ARE COUNTRIES’ POST-2020 CLIMATE TARGETS?</a:t>
            </a:r>
          </a:p>
          <a:p>
            <a:r>
              <a:rPr lang="en-US" sz="1200" b="0" i="0" u="none" strike="noStrike" kern="1200" baseline="0" dirty="0">
                <a:solidFill>
                  <a:schemeClr val="tx1"/>
                </a:solidFill>
                <a:latin typeface="+mn-lt"/>
                <a:ea typeface="+mn-ea"/>
                <a:cs typeface="+mn-cs"/>
              </a:rPr>
              <a:t>Prior to the Paris climate conference, countries submitted</a:t>
            </a:r>
          </a:p>
          <a:p>
            <a:r>
              <a:rPr lang="en-US" sz="1200" b="0" i="0" u="none" strike="noStrike" kern="1200" baseline="0" dirty="0">
                <a:solidFill>
                  <a:schemeClr val="tx1"/>
                </a:solidFill>
                <a:latin typeface="+mn-lt"/>
                <a:ea typeface="+mn-ea"/>
                <a:cs typeface="+mn-cs"/>
              </a:rPr>
              <a:t>their proposed climate commitments, including specific</a:t>
            </a:r>
          </a:p>
          <a:p>
            <a:r>
              <a:rPr lang="en-US" sz="1200" b="0" i="0" u="none" strike="noStrike" kern="1200" baseline="0" dirty="0">
                <a:solidFill>
                  <a:schemeClr val="tx1"/>
                </a:solidFill>
                <a:latin typeface="+mn-lt"/>
                <a:ea typeface="+mn-ea"/>
                <a:cs typeface="+mn-cs"/>
              </a:rPr>
              <a:t>targets for emissions reductions. So far, 187 countries—</a:t>
            </a:r>
          </a:p>
          <a:p>
            <a:r>
              <a:rPr lang="en-US" sz="1200" b="0" i="0" u="none" strike="noStrike" kern="1200" baseline="0" dirty="0">
                <a:solidFill>
                  <a:schemeClr val="tx1"/>
                </a:solidFill>
                <a:latin typeface="+mn-lt"/>
                <a:ea typeface="+mn-ea"/>
                <a:cs typeface="+mn-cs"/>
              </a:rPr>
              <a:t>accounting for 97 percent of global greenhouse gas</a:t>
            </a:r>
          </a:p>
          <a:p>
            <a:r>
              <a:rPr lang="en-US" sz="1200" b="0" i="0" u="none" strike="noStrike" kern="1200" baseline="0" dirty="0">
                <a:solidFill>
                  <a:schemeClr val="tx1"/>
                </a:solidFill>
                <a:latin typeface="+mn-lt"/>
                <a:ea typeface="+mn-ea"/>
                <a:cs typeface="+mn-cs"/>
              </a:rPr>
              <a:t>emissions—have submitted their climate pledges.4 These</a:t>
            </a:r>
          </a:p>
          <a:p>
            <a:r>
              <a:rPr lang="en-US" sz="1200" b="0" i="0" u="none" strike="noStrike" kern="1200" baseline="0" dirty="0">
                <a:solidFill>
                  <a:schemeClr val="tx1"/>
                </a:solidFill>
                <a:latin typeface="+mn-lt"/>
                <a:ea typeface="+mn-ea"/>
                <a:cs typeface="+mn-cs"/>
              </a:rPr>
              <a:t>commitments can now be formally submitted as part of the</a:t>
            </a:r>
          </a:p>
          <a:p>
            <a:r>
              <a:rPr lang="it-IT" sz="1200" b="0" i="0" u="none" strike="noStrike" kern="1200" baseline="0" dirty="0">
                <a:solidFill>
                  <a:schemeClr val="tx1"/>
                </a:solidFill>
                <a:latin typeface="+mn-lt"/>
                <a:ea typeface="+mn-ea"/>
                <a:cs typeface="+mn-cs"/>
              </a:rPr>
              <a:t>Paris </a:t>
            </a:r>
            <a:r>
              <a:rPr lang="it-IT" sz="1200" b="0" i="0" u="none" strike="noStrike" kern="1200" baseline="0" dirty="0" err="1">
                <a:solidFill>
                  <a:schemeClr val="tx1"/>
                </a:solidFill>
                <a:latin typeface="+mn-lt"/>
                <a:ea typeface="+mn-ea"/>
                <a:cs typeface="+mn-cs"/>
              </a:rPr>
              <a:t>agreement</a:t>
            </a:r>
            <a:r>
              <a:rPr lang="it-IT" sz="1200" b="0" i="0" u="none" strike="noStrike" kern="1200" baseline="0" dirty="0">
                <a:solidFill>
                  <a:schemeClr val="tx1"/>
                </a:solidFill>
                <a:latin typeface="+mn-lt"/>
                <a:ea typeface="+mn-ea"/>
                <a:cs typeface="+mn-cs"/>
              </a:rPr>
              <a:t>.</a:t>
            </a:r>
          </a:p>
          <a:p>
            <a:r>
              <a:rPr lang="en-US" sz="1200" b="1" i="0" u="none" strike="noStrike" kern="1200" baseline="0" dirty="0">
                <a:solidFill>
                  <a:schemeClr val="tx1"/>
                </a:solidFill>
                <a:latin typeface="+mn-lt"/>
                <a:ea typeface="+mn-ea"/>
                <a:cs typeface="+mn-cs"/>
              </a:rPr>
              <a:t>United States</a:t>
            </a:r>
            <a:r>
              <a:rPr lang="en-US" sz="1200" b="0" i="0" u="none" strike="noStrike" kern="1200" baseline="0" dirty="0">
                <a:solidFill>
                  <a:schemeClr val="tx1"/>
                </a:solidFill>
                <a:latin typeface="+mn-lt"/>
                <a:ea typeface="+mn-ea"/>
                <a:cs typeface="+mn-cs"/>
              </a:rPr>
              <a:t>: cut economy-wide emissions of greenhouse gas</a:t>
            </a:r>
          </a:p>
          <a:p>
            <a:r>
              <a:rPr lang="en-US" sz="1200" b="0" i="0" u="none" strike="noStrike" kern="1200" baseline="0" dirty="0">
                <a:solidFill>
                  <a:schemeClr val="tx1"/>
                </a:solidFill>
                <a:latin typeface="+mn-lt"/>
                <a:ea typeface="+mn-ea"/>
                <a:cs typeface="+mn-cs"/>
              </a:rPr>
              <a:t>emissions by 26 to 28 percent below its 2005 level by 2025</a:t>
            </a:r>
          </a:p>
          <a:p>
            <a:r>
              <a:rPr lang="en-US" sz="1200" b="0" i="0" u="none" strike="noStrike" kern="1200" baseline="0" dirty="0">
                <a:solidFill>
                  <a:schemeClr val="tx1"/>
                </a:solidFill>
                <a:latin typeface="+mn-lt"/>
                <a:ea typeface="+mn-ea"/>
                <a:cs typeface="+mn-cs"/>
              </a:rPr>
              <a:t>and make best efforts to reduce its emissions by 28 percent.</a:t>
            </a:r>
          </a:p>
          <a:p>
            <a:r>
              <a:rPr lang="en-US" sz="1200" b="1" i="0" u="none" strike="noStrike" kern="1200" baseline="0" dirty="0">
                <a:solidFill>
                  <a:schemeClr val="tx1"/>
                </a:solidFill>
                <a:latin typeface="+mn-lt"/>
                <a:ea typeface="+mn-ea"/>
                <a:cs typeface="+mn-cs"/>
              </a:rPr>
              <a:t>China</a:t>
            </a:r>
            <a:r>
              <a:rPr lang="en-US" sz="1200" b="0" i="0" u="none" strike="noStrike" kern="1200" baseline="0" dirty="0">
                <a:solidFill>
                  <a:schemeClr val="tx1"/>
                </a:solidFill>
                <a:latin typeface="+mn-lt"/>
                <a:ea typeface="+mn-ea"/>
                <a:cs typeface="+mn-cs"/>
              </a:rPr>
              <a:t>: peak carbon emissions no later than 2030, increase</a:t>
            </a:r>
          </a:p>
          <a:p>
            <a:r>
              <a:rPr lang="en-US" sz="1200" b="0" i="0" u="none" strike="noStrike" kern="1200" baseline="0" dirty="0">
                <a:solidFill>
                  <a:schemeClr val="tx1"/>
                </a:solidFill>
                <a:latin typeface="+mn-lt"/>
                <a:ea typeface="+mn-ea"/>
                <a:cs typeface="+mn-cs"/>
              </a:rPr>
              <a:t>non-fossil fuels to 20 percent of the energy mix, and reduce</a:t>
            </a:r>
          </a:p>
          <a:p>
            <a:r>
              <a:rPr lang="en-US" sz="1200" b="0" i="0" u="none" strike="noStrike" kern="1200" baseline="0" dirty="0">
                <a:solidFill>
                  <a:schemeClr val="tx1"/>
                </a:solidFill>
                <a:latin typeface="+mn-lt"/>
                <a:ea typeface="+mn-ea"/>
                <a:cs typeface="+mn-cs"/>
              </a:rPr>
              <a:t>carbon emissions per unit of gross domestic product (GDP)</a:t>
            </a:r>
          </a:p>
          <a:p>
            <a:r>
              <a:rPr lang="en-US" sz="1200" b="0" i="0" u="none" strike="noStrike" kern="1200" baseline="0" dirty="0">
                <a:solidFill>
                  <a:schemeClr val="tx1"/>
                </a:solidFill>
                <a:latin typeface="+mn-lt"/>
                <a:ea typeface="+mn-ea"/>
                <a:cs typeface="+mn-cs"/>
              </a:rPr>
              <a:t>by 60 to 65 percent from 2005 levels by 2030.</a:t>
            </a:r>
          </a:p>
          <a:p>
            <a:r>
              <a:rPr lang="en-US" sz="1200" b="1" i="0" u="none" strike="noStrike" kern="1200" baseline="0" dirty="0">
                <a:solidFill>
                  <a:schemeClr val="tx1"/>
                </a:solidFill>
                <a:latin typeface="+mn-lt"/>
                <a:ea typeface="+mn-ea"/>
                <a:cs typeface="+mn-cs"/>
              </a:rPr>
              <a:t>India</a:t>
            </a:r>
            <a:r>
              <a:rPr lang="en-US" sz="1200" b="0" i="0" u="none" strike="noStrike" kern="1200" baseline="0" dirty="0">
                <a:solidFill>
                  <a:schemeClr val="tx1"/>
                </a:solidFill>
                <a:latin typeface="+mn-lt"/>
                <a:ea typeface="+mn-ea"/>
                <a:cs typeface="+mn-cs"/>
              </a:rPr>
              <a:t>: reduce emissions intensity by 33 to 35 percent from</a:t>
            </a:r>
          </a:p>
          <a:p>
            <a:r>
              <a:rPr lang="en-US" sz="1200" b="0" i="0" u="none" strike="noStrike" kern="1200" baseline="0" dirty="0">
                <a:solidFill>
                  <a:schemeClr val="tx1"/>
                </a:solidFill>
                <a:latin typeface="+mn-lt"/>
                <a:ea typeface="+mn-ea"/>
                <a:cs typeface="+mn-cs"/>
              </a:rPr>
              <a:t>2005 levels by 2030, increase cumulative electric power</a:t>
            </a:r>
          </a:p>
          <a:p>
            <a:r>
              <a:rPr lang="en-US" sz="1200" b="0" i="0" u="none" strike="noStrike" kern="1200" baseline="0" dirty="0">
                <a:solidFill>
                  <a:schemeClr val="tx1"/>
                </a:solidFill>
                <a:latin typeface="+mn-lt"/>
                <a:ea typeface="+mn-ea"/>
                <a:cs typeface="+mn-cs"/>
              </a:rPr>
              <a:t>installed capacity from non-fossil fuel energy resources</a:t>
            </a:r>
          </a:p>
          <a:p>
            <a:r>
              <a:rPr lang="en-US" sz="1200" b="0" i="0" u="none" strike="noStrike" kern="1200" baseline="0" dirty="0">
                <a:solidFill>
                  <a:schemeClr val="tx1"/>
                </a:solidFill>
                <a:latin typeface="+mn-lt"/>
                <a:ea typeface="+mn-ea"/>
                <a:cs typeface="+mn-cs"/>
              </a:rPr>
              <a:t>to 40 percent by 2030, and create additional carbon</a:t>
            </a:r>
          </a:p>
          <a:p>
            <a:r>
              <a:rPr lang="en-US" sz="1200" b="0" i="0" u="none" strike="noStrike" kern="1200" baseline="0" dirty="0">
                <a:solidFill>
                  <a:schemeClr val="tx1"/>
                </a:solidFill>
                <a:latin typeface="+mn-lt"/>
                <a:ea typeface="+mn-ea"/>
                <a:cs typeface="+mn-cs"/>
              </a:rPr>
              <a:t>sequestration of 2.5 to 3 billion tons of carbon dioxide</a:t>
            </a:r>
          </a:p>
          <a:p>
            <a:r>
              <a:rPr lang="it-IT" sz="1200" b="0" i="0" u="none" strike="noStrike" kern="1200" baseline="0" dirty="0" err="1">
                <a:solidFill>
                  <a:schemeClr val="tx1"/>
                </a:solidFill>
                <a:latin typeface="+mn-lt"/>
                <a:ea typeface="+mn-ea"/>
                <a:cs typeface="+mn-cs"/>
              </a:rPr>
              <a:t>equivalent</a:t>
            </a:r>
            <a:r>
              <a:rPr lang="it-IT" sz="1200" b="0" i="0" u="none" strike="noStrike" kern="1200" baseline="0" dirty="0">
                <a:solidFill>
                  <a:schemeClr val="tx1"/>
                </a:solidFill>
                <a:latin typeface="+mn-lt"/>
                <a:ea typeface="+mn-ea"/>
                <a:cs typeface="+mn-cs"/>
              </a:rPr>
              <a:t> by 2030.</a:t>
            </a:r>
          </a:p>
          <a:p>
            <a:r>
              <a:rPr lang="en-US" sz="1200" b="1" i="0" u="none" strike="noStrike" kern="1200" baseline="0" dirty="0">
                <a:solidFill>
                  <a:schemeClr val="tx1"/>
                </a:solidFill>
                <a:latin typeface="+mn-lt"/>
                <a:ea typeface="+mn-ea"/>
                <a:cs typeface="+mn-cs"/>
              </a:rPr>
              <a:t>Mexico</a:t>
            </a:r>
            <a:r>
              <a:rPr lang="en-US" sz="1200" b="0" i="0" u="none" strike="noStrike" kern="1200" baseline="0" dirty="0">
                <a:solidFill>
                  <a:schemeClr val="tx1"/>
                </a:solidFill>
                <a:latin typeface="+mn-lt"/>
                <a:ea typeface="+mn-ea"/>
                <a:cs typeface="+mn-cs"/>
              </a:rPr>
              <a:t>: cut greenhouse gas and short-lived climate pollutants</a:t>
            </a:r>
          </a:p>
          <a:p>
            <a:r>
              <a:rPr lang="en-US" sz="1200" b="0" i="0" u="none" strike="noStrike" kern="1200" baseline="0" dirty="0">
                <a:solidFill>
                  <a:schemeClr val="tx1"/>
                </a:solidFill>
                <a:latin typeface="+mn-lt"/>
                <a:ea typeface="+mn-ea"/>
                <a:cs typeface="+mn-cs"/>
              </a:rPr>
              <a:t>25 percent below business-as-usual (BAU) by 2030,</a:t>
            </a:r>
          </a:p>
          <a:p>
            <a:r>
              <a:rPr lang="en-US" sz="1200" b="0" i="0" u="none" strike="noStrike" kern="1200" baseline="0" dirty="0">
                <a:solidFill>
                  <a:schemeClr val="tx1"/>
                </a:solidFill>
                <a:latin typeface="+mn-lt"/>
                <a:ea typeface="+mn-ea"/>
                <a:cs typeface="+mn-cs"/>
              </a:rPr>
              <a:t>implying a reduction of 22 percent for greenhouse gas</a:t>
            </a:r>
          </a:p>
          <a:p>
            <a:r>
              <a:rPr lang="en-US" sz="1200" b="0" i="0" u="none" strike="noStrike" kern="1200" baseline="0" dirty="0">
                <a:solidFill>
                  <a:schemeClr val="tx1"/>
                </a:solidFill>
                <a:latin typeface="+mn-lt"/>
                <a:ea typeface="+mn-ea"/>
                <a:cs typeface="+mn-cs"/>
              </a:rPr>
              <a:t>emissions and 51 percent for black carbon.</a:t>
            </a:r>
          </a:p>
          <a:p>
            <a:r>
              <a:rPr lang="en-US" sz="1200" b="1" i="0" u="none" strike="noStrike" kern="1200" baseline="0" dirty="0">
                <a:solidFill>
                  <a:schemeClr val="tx1"/>
                </a:solidFill>
                <a:latin typeface="+mn-lt"/>
                <a:ea typeface="+mn-ea"/>
                <a:cs typeface="+mn-cs"/>
              </a:rPr>
              <a:t>European Union</a:t>
            </a:r>
            <a:r>
              <a:rPr lang="en-US" sz="1200" b="0" i="0" u="none" strike="noStrike" kern="1200" baseline="0" dirty="0">
                <a:solidFill>
                  <a:schemeClr val="tx1"/>
                </a:solidFill>
                <a:latin typeface="+mn-lt"/>
                <a:ea typeface="+mn-ea"/>
                <a:cs typeface="+mn-cs"/>
              </a:rPr>
              <a:t>: reduce emissions to at least 40 percent below</a:t>
            </a:r>
          </a:p>
          <a:p>
            <a:r>
              <a:rPr lang="en-US" sz="1200" b="0" i="0" u="none" strike="noStrike" kern="1200" baseline="0" dirty="0">
                <a:solidFill>
                  <a:schemeClr val="tx1"/>
                </a:solidFill>
                <a:latin typeface="+mn-lt"/>
                <a:ea typeface="+mn-ea"/>
                <a:cs typeface="+mn-cs"/>
              </a:rPr>
              <a:t>1990 levels by 2030 through only domestic measures.</a:t>
            </a:r>
          </a:p>
          <a:p>
            <a:r>
              <a:rPr lang="en-US" sz="1200" b="0" i="0" u="none" strike="noStrike" kern="1200" baseline="0" dirty="0">
                <a:solidFill>
                  <a:schemeClr val="tx1"/>
                </a:solidFill>
                <a:latin typeface="+mn-lt"/>
                <a:ea typeface="+mn-ea"/>
                <a:cs typeface="+mn-cs"/>
              </a:rPr>
              <a:t>Brazil: reduce economy-wide greenhouse gas emissions by</a:t>
            </a:r>
          </a:p>
          <a:p>
            <a:r>
              <a:rPr lang="en-US" sz="1200" b="0" i="0" u="none" strike="noStrike" kern="1200" baseline="0" dirty="0">
                <a:solidFill>
                  <a:schemeClr val="tx1"/>
                </a:solidFill>
                <a:latin typeface="+mn-lt"/>
                <a:ea typeface="+mn-ea"/>
                <a:cs typeface="+mn-cs"/>
              </a:rPr>
              <a:t>37 percent below 2005 levels by 2025, increasing renewable</a:t>
            </a:r>
          </a:p>
          <a:p>
            <a:r>
              <a:rPr lang="en-US" sz="1200" b="0" i="0" u="none" strike="noStrike" kern="1200" baseline="0" dirty="0">
                <a:solidFill>
                  <a:schemeClr val="tx1"/>
                </a:solidFill>
                <a:latin typeface="+mn-lt"/>
                <a:ea typeface="+mn-ea"/>
                <a:cs typeface="+mn-cs"/>
              </a:rPr>
              <a:t>resources to 45 percent of the energy mix by 2030, and</a:t>
            </a:r>
          </a:p>
          <a:p>
            <a:r>
              <a:rPr lang="en-US" sz="1200" b="0" i="0" u="none" strike="noStrike" kern="1200" baseline="0" dirty="0">
                <a:solidFill>
                  <a:schemeClr val="tx1"/>
                </a:solidFill>
                <a:latin typeface="+mn-lt"/>
                <a:ea typeface="+mn-ea"/>
                <a:cs typeface="+mn-cs"/>
              </a:rPr>
              <a:t>increasing the share of non-hydropower renewables in the</a:t>
            </a:r>
          </a:p>
          <a:p>
            <a:r>
              <a:rPr lang="en-US" sz="1200" b="0" i="0" u="none" strike="noStrike" kern="1200" baseline="0" dirty="0">
                <a:solidFill>
                  <a:schemeClr val="tx1"/>
                </a:solidFill>
                <a:latin typeface="+mn-lt"/>
                <a:ea typeface="+mn-ea"/>
                <a:cs typeface="+mn-cs"/>
              </a:rPr>
              <a:t>electricity mix to 23 percent by 2030.</a:t>
            </a:r>
          </a:p>
          <a:p>
            <a:r>
              <a:rPr lang="en-US" sz="1200" b="1" i="0" u="none" strike="noStrike" kern="1200" baseline="0" dirty="0">
                <a:solidFill>
                  <a:schemeClr val="tx1"/>
                </a:solidFill>
                <a:latin typeface="+mn-lt"/>
                <a:ea typeface="+mn-ea"/>
                <a:cs typeface="+mn-cs"/>
              </a:rPr>
              <a:t>South Korea</a:t>
            </a:r>
            <a:r>
              <a:rPr lang="en-US" sz="1200" b="0" i="0" u="none" strike="noStrike" kern="1200" baseline="0" dirty="0">
                <a:solidFill>
                  <a:schemeClr val="tx1"/>
                </a:solidFill>
                <a:latin typeface="+mn-lt"/>
                <a:ea typeface="+mn-ea"/>
                <a:cs typeface="+mn-cs"/>
              </a:rPr>
              <a:t>: reduce greenhouse gas emissions by 37 percent</a:t>
            </a:r>
          </a:p>
          <a:p>
            <a:r>
              <a:rPr lang="en-US" sz="1200" b="0" i="0" u="none" strike="noStrike" kern="1200" baseline="0" dirty="0">
                <a:solidFill>
                  <a:schemeClr val="tx1"/>
                </a:solidFill>
                <a:latin typeface="+mn-lt"/>
                <a:ea typeface="+mn-ea"/>
                <a:cs typeface="+mn-cs"/>
              </a:rPr>
              <a:t>from BAU levels by 2030 across all economic sectors.</a:t>
            </a:r>
          </a:p>
          <a:p>
            <a:r>
              <a:rPr lang="en-US" sz="1200" b="0" i="0" u="none" strike="noStrike" kern="1200" baseline="0" dirty="0">
                <a:solidFill>
                  <a:schemeClr val="tx1"/>
                </a:solidFill>
                <a:latin typeface="+mn-lt"/>
                <a:ea typeface="+mn-ea"/>
                <a:cs typeface="+mn-cs"/>
              </a:rPr>
              <a:t>Indonesia: cut emissions by 29 percent from BAU levels</a:t>
            </a:r>
          </a:p>
          <a:p>
            <a:r>
              <a:rPr lang="it-IT" sz="1200" b="0" i="0" u="none" strike="noStrike" kern="1200" baseline="0" dirty="0">
                <a:solidFill>
                  <a:schemeClr val="tx1"/>
                </a:solidFill>
                <a:latin typeface="+mn-lt"/>
                <a:ea typeface="+mn-ea"/>
                <a:cs typeface="+mn-cs"/>
              </a:rPr>
              <a:t>by 2030.</a:t>
            </a:r>
          </a:p>
          <a:p>
            <a:r>
              <a:rPr lang="en-US" sz="1200" b="1" i="0" u="none" strike="noStrike" kern="1200" baseline="0" dirty="0">
                <a:solidFill>
                  <a:schemeClr val="tx1"/>
                </a:solidFill>
                <a:latin typeface="+mn-lt"/>
                <a:ea typeface="+mn-ea"/>
                <a:cs typeface="+mn-cs"/>
              </a:rPr>
              <a:t>Japan</a:t>
            </a:r>
            <a:r>
              <a:rPr lang="en-US" sz="1200" b="0" i="0" u="none" strike="noStrike" kern="1200" baseline="0" dirty="0">
                <a:solidFill>
                  <a:schemeClr val="tx1"/>
                </a:solidFill>
                <a:latin typeface="+mn-lt"/>
                <a:ea typeface="+mn-ea"/>
                <a:cs typeface="+mn-cs"/>
              </a:rPr>
              <a:t>: reduce greenhouse gas emissions by 26 percent</a:t>
            </a:r>
          </a:p>
          <a:p>
            <a:r>
              <a:rPr lang="en-US" sz="1200" b="0" i="0" u="none" strike="noStrike" kern="1200" baseline="0" dirty="0">
                <a:solidFill>
                  <a:schemeClr val="tx1"/>
                </a:solidFill>
                <a:latin typeface="+mn-lt"/>
                <a:ea typeface="+mn-ea"/>
                <a:cs typeface="+mn-cs"/>
              </a:rPr>
              <a:t>from 2013 levels by 2030.</a:t>
            </a:r>
          </a:p>
          <a:p>
            <a:r>
              <a:rPr lang="en-US" sz="1200" b="1" i="0" u="none" strike="noStrike" kern="1200" baseline="0" dirty="0">
                <a:solidFill>
                  <a:schemeClr val="tx1"/>
                </a:solidFill>
                <a:latin typeface="+mn-lt"/>
                <a:ea typeface="+mn-ea"/>
                <a:cs typeface="+mn-cs"/>
              </a:rPr>
              <a:t>Australia</a:t>
            </a:r>
            <a:r>
              <a:rPr lang="en-US" sz="1200" b="0" i="0" u="none" strike="noStrike" kern="1200" baseline="0" dirty="0">
                <a:solidFill>
                  <a:schemeClr val="tx1"/>
                </a:solidFill>
                <a:latin typeface="+mn-lt"/>
                <a:ea typeface="+mn-ea"/>
                <a:cs typeface="+mn-cs"/>
              </a:rPr>
              <a:t>: reduce economy-wide greenhouse gas emissions</a:t>
            </a:r>
          </a:p>
          <a:p>
            <a:r>
              <a:rPr lang="en-US" sz="1200" b="0" i="0" u="none" strike="noStrike" kern="1200" baseline="0" dirty="0">
                <a:solidFill>
                  <a:schemeClr val="tx1"/>
                </a:solidFill>
                <a:latin typeface="+mn-lt"/>
                <a:ea typeface="+mn-ea"/>
                <a:cs typeface="+mn-cs"/>
              </a:rPr>
              <a:t>by 26 to 28 percent below 2005 levels by 2030.</a:t>
            </a:r>
            <a:endParaRPr lang="it-IT" dirty="0"/>
          </a:p>
        </p:txBody>
      </p:sp>
      <p:sp>
        <p:nvSpPr>
          <p:cNvPr id="4" name="Segnaposto numero diapositiva 3"/>
          <p:cNvSpPr>
            <a:spLocks noGrp="1"/>
          </p:cNvSpPr>
          <p:nvPr>
            <p:ph type="sldNum" sz="quarter" idx="10"/>
          </p:nvPr>
        </p:nvSpPr>
        <p:spPr/>
        <p:txBody>
          <a:bodyPr/>
          <a:lstStyle/>
          <a:p>
            <a:fld id="{9AB88372-5909-4CE4-8340-7286DB9125E2}" type="slidenum">
              <a:rPr lang="it-IT" smtClean="0"/>
              <a:t>20</a:t>
            </a:fld>
            <a:endParaRPr lang="it-IT"/>
          </a:p>
        </p:txBody>
      </p:sp>
    </p:spTree>
    <p:extLst>
      <p:ext uri="{BB962C8B-B14F-4D97-AF65-F5344CB8AC3E}">
        <p14:creationId xmlns:p14="http://schemas.microsoft.com/office/powerpoint/2010/main" val="521429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A75FD8-D512-4FCB-95C7-C6DEC27AE39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3D66540-8B05-42E9-BFA0-BD01CE72B2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8FB408F-1D81-4A32-ADE1-EC10F74EAC12}"/>
              </a:ext>
            </a:extLst>
          </p:cNvPr>
          <p:cNvSpPr>
            <a:spLocks noGrp="1"/>
          </p:cNvSpPr>
          <p:nvPr>
            <p:ph type="dt" sz="half" idx="10"/>
          </p:nvPr>
        </p:nvSpPr>
        <p:spPr/>
        <p:txBody>
          <a:bodyPr/>
          <a:lstStyle/>
          <a:p>
            <a:fld id="{CE84BA2A-6008-4930-B2CA-7596F27CDDCA}" type="datetimeFigureOut">
              <a:rPr lang="it-IT" smtClean="0"/>
              <a:t>21/10/2018</a:t>
            </a:fld>
            <a:endParaRPr lang="it-IT"/>
          </a:p>
        </p:txBody>
      </p:sp>
      <p:sp>
        <p:nvSpPr>
          <p:cNvPr id="5" name="Segnaposto piè di pagina 4">
            <a:extLst>
              <a:ext uri="{FF2B5EF4-FFF2-40B4-BE49-F238E27FC236}">
                <a16:creationId xmlns:a16="http://schemas.microsoft.com/office/drawing/2014/main" id="{D20FD3BE-F48A-486A-A612-014DD0B7944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97225C6-423B-4D0E-9A9A-1B56DCE55E47}"/>
              </a:ext>
            </a:extLst>
          </p:cNvPr>
          <p:cNvSpPr>
            <a:spLocks noGrp="1"/>
          </p:cNvSpPr>
          <p:nvPr>
            <p:ph type="sldNum" sz="quarter" idx="12"/>
          </p:nvPr>
        </p:nvSpPr>
        <p:spPr/>
        <p:txBody>
          <a:bodyPr/>
          <a:lstStyle/>
          <a:p>
            <a:fld id="{420072D3-B7A8-4340-8281-3E3316D2AAB8}" type="slidenum">
              <a:rPr lang="it-IT" smtClean="0"/>
              <a:t>‹N›</a:t>
            </a:fld>
            <a:endParaRPr lang="it-IT"/>
          </a:p>
        </p:txBody>
      </p:sp>
    </p:spTree>
    <p:extLst>
      <p:ext uri="{BB962C8B-B14F-4D97-AF65-F5344CB8AC3E}">
        <p14:creationId xmlns:p14="http://schemas.microsoft.com/office/powerpoint/2010/main" val="1747259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3F6768-EC52-467C-A82F-4A0746CF0A8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6B0BF86-14C3-4F29-9AC2-8BC216B67CCC}"/>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7BB3DBD-0014-4CE4-93B4-2DD98B73FA58}"/>
              </a:ext>
            </a:extLst>
          </p:cNvPr>
          <p:cNvSpPr>
            <a:spLocks noGrp="1"/>
          </p:cNvSpPr>
          <p:nvPr>
            <p:ph type="dt" sz="half" idx="10"/>
          </p:nvPr>
        </p:nvSpPr>
        <p:spPr/>
        <p:txBody>
          <a:bodyPr/>
          <a:lstStyle/>
          <a:p>
            <a:fld id="{CE84BA2A-6008-4930-B2CA-7596F27CDDCA}" type="datetimeFigureOut">
              <a:rPr lang="it-IT" smtClean="0"/>
              <a:t>21/10/2018</a:t>
            </a:fld>
            <a:endParaRPr lang="it-IT"/>
          </a:p>
        </p:txBody>
      </p:sp>
      <p:sp>
        <p:nvSpPr>
          <p:cNvPr id="5" name="Segnaposto piè di pagina 4">
            <a:extLst>
              <a:ext uri="{FF2B5EF4-FFF2-40B4-BE49-F238E27FC236}">
                <a16:creationId xmlns:a16="http://schemas.microsoft.com/office/drawing/2014/main" id="{DFF57A02-BCAB-4D76-AA1F-0C1450A2A73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7FD1CAD-719D-491B-97DB-B5BAA76EAA46}"/>
              </a:ext>
            </a:extLst>
          </p:cNvPr>
          <p:cNvSpPr>
            <a:spLocks noGrp="1"/>
          </p:cNvSpPr>
          <p:nvPr>
            <p:ph type="sldNum" sz="quarter" idx="12"/>
          </p:nvPr>
        </p:nvSpPr>
        <p:spPr/>
        <p:txBody>
          <a:bodyPr/>
          <a:lstStyle/>
          <a:p>
            <a:fld id="{420072D3-B7A8-4340-8281-3E3316D2AAB8}" type="slidenum">
              <a:rPr lang="it-IT" smtClean="0"/>
              <a:t>‹N›</a:t>
            </a:fld>
            <a:endParaRPr lang="it-IT"/>
          </a:p>
        </p:txBody>
      </p:sp>
    </p:spTree>
    <p:extLst>
      <p:ext uri="{BB962C8B-B14F-4D97-AF65-F5344CB8AC3E}">
        <p14:creationId xmlns:p14="http://schemas.microsoft.com/office/powerpoint/2010/main" val="567778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B4AD867-95EB-4014-9612-9F4EA64D926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DDB34A5-D377-41DB-AD31-C967EE7B630F}"/>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21ABFA8-3638-4A42-8547-678F4E79D9DB}"/>
              </a:ext>
            </a:extLst>
          </p:cNvPr>
          <p:cNvSpPr>
            <a:spLocks noGrp="1"/>
          </p:cNvSpPr>
          <p:nvPr>
            <p:ph type="dt" sz="half" idx="10"/>
          </p:nvPr>
        </p:nvSpPr>
        <p:spPr/>
        <p:txBody>
          <a:bodyPr/>
          <a:lstStyle/>
          <a:p>
            <a:fld id="{CE84BA2A-6008-4930-B2CA-7596F27CDDCA}" type="datetimeFigureOut">
              <a:rPr lang="it-IT" smtClean="0"/>
              <a:t>21/10/2018</a:t>
            </a:fld>
            <a:endParaRPr lang="it-IT"/>
          </a:p>
        </p:txBody>
      </p:sp>
      <p:sp>
        <p:nvSpPr>
          <p:cNvPr id="5" name="Segnaposto piè di pagina 4">
            <a:extLst>
              <a:ext uri="{FF2B5EF4-FFF2-40B4-BE49-F238E27FC236}">
                <a16:creationId xmlns:a16="http://schemas.microsoft.com/office/drawing/2014/main" id="{D2630876-BAC8-400B-A973-CE057B7A51E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47AD4D0-780C-494D-BEA0-CA7EBBB25937}"/>
              </a:ext>
            </a:extLst>
          </p:cNvPr>
          <p:cNvSpPr>
            <a:spLocks noGrp="1"/>
          </p:cNvSpPr>
          <p:nvPr>
            <p:ph type="sldNum" sz="quarter" idx="12"/>
          </p:nvPr>
        </p:nvSpPr>
        <p:spPr/>
        <p:txBody>
          <a:bodyPr/>
          <a:lstStyle/>
          <a:p>
            <a:fld id="{420072D3-B7A8-4340-8281-3E3316D2AAB8}" type="slidenum">
              <a:rPr lang="it-IT" smtClean="0"/>
              <a:t>‹N›</a:t>
            </a:fld>
            <a:endParaRPr lang="it-IT"/>
          </a:p>
        </p:txBody>
      </p:sp>
    </p:spTree>
    <p:extLst>
      <p:ext uri="{BB962C8B-B14F-4D97-AF65-F5344CB8AC3E}">
        <p14:creationId xmlns:p14="http://schemas.microsoft.com/office/powerpoint/2010/main" val="1410482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697588-EF43-4AA6-8BBF-7FD4E1C4482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17FEEC6-F252-47A7-BDC8-FCAD0D143D2E}"/>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718AC9-7306-46A3-8254-F4BF47D5ED8D}"/>
              </a:ext>
            </a:extLst>
          </p:cNvPr>
          <p:cNvSpPr>
            <a:spLocks noGrp="1"/>
          </p:cNvSpPr>
          <p:nvPr>
            <p:ph type="dt" sz="half" idx="10"/>
          </p:nvPr>
        </p:nvSpPr>
        <p:spPr/>
        <p:txBody>
          <a:bodyPr/>
          <a:lstStyle/>
          <a:p>
            <a:fld id="{CE84BA2A-6008-4930-B2CA-7596F27CDDCA}" type="datetimeFigureOut">
              <a:rPr lang="it-IT" smtClean="0"/>
              <a:t>21/10/2018</a:t>
            </a:fld>
            <a:endParaRPr lang="it-IT"/>
          </a:p>
        </p:txBody>
      </p:sp>
      <p:sp>
        <p:nvSpPr>
          <p:cNvPr id="5" name="Segnaposto piè di pagina 4">
            <a:extLst>
              <a:ext uri="{FF2B5EF4-FFF2-40B4-BE49-F238E27FC236}">
                <a16:creationId xmlns:a16="http://schemas.microsoft.com/office/drawing/2014/main" id="{82CD0F50-4380-49B9-800C-C04A30F7821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F45C907-BB75-47AD-ABFC-089A9A782EE4}"/>
              </a:ext>
            </a:extLst>
          </p:cNvPr>
          <p:cNvSpPr>
            <a:spLocks noGrp="1"/>
          </p:cNvSpPr>
          <p:nvPr>
            <p:ph type="sldNum" sz="quarter" idx="12"/>
          </p:nvPr>
        </p:nvSpPr>
        <p:spPr/>
        <p:txBody>
          <a:bodyPr/>
          <a:lstStyle/>
          <a:p>
            <a:fld id="{420072D3-B7A8-4340-8281-3E3316D2AAB8}" type="slidenum">
              <a:rPr lang="it-IT" smtClean="0"/>
              <a:t>‹N›</a:t>
            </a:fld>
            <a:endParaRPr lang="it-IT"/>
          </a:p>
        </p:txBody>
      </p:sp>
    </p:spTree>
    <p:extLst>
      <p:ext uri="{BB962C8B-B14F-4D97-AF65-F5344CB8AC3E}">
        <p14:creationId xmlns:p14="http://schemas.microsoft.com/office/powerpoint/2010/main" val="1589973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515217-1140-44C0-8155-A38B18C1316A}"/>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421C930-80B6-41F7-AFB8-FB1EAB81A2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DE001C01-F08A-4B6D-9593-968588BD37AB}"/>
              </a:ext>
            </a:extLst>
          </p:cNvPr>
          <p:cNvSpPr>
            <a:spLocks noGrp="1"/>
          </p:cNvSpPr>
          <p:nvPr>
            <p:ph type="dt" sz="half" idx="10"/>
          </p:nvPr>
        </p:nvSpPr>
        <p:spPr/>
        <p:txBody>
          <a:bodyPr/>
          <a:lstStyle/>
          <a:p>
            <a:fld id="{CE84BA2A-6008-4930-B2CA-7596F27CDDCA}" type="datetimeFigureOut">
              <a:rPr lang="it-IT" smtClean="0"/>
              <a:t>21/10/2018</a:t>
            </a:fld>
            <a:endParaRPr lang="it-IT"/>
          </a:p>
        </p:txBody>
      </p:sp>
      <p:sp>
        <p:nvSpPr>
          <p:cNvPr id="5" name="Segnaposto piè di pagina 4">
            <a:extLst>
              <a:ext uri="{FF2B5EF4-FFF2-40B4-BE49-F238E27FC236}">
                <a16:creationId xmlns:a16="http://schemas.microsoft.com/office/drawing/2014/main" id="{89770F40-C81E-453A-B78C-431F02EFD87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A6925F7-6D5C-43D7-8BDB-DC6173FB4C2B}"/>
              </a:ext>
            </a:extLst>
          </p:cNvPr>
          <p:cNvSpPr>
            <a:spLocks noGrp="1"/>
          </p:cNvSpPr>
          <p:nvPr>
            <p:ph type="sldNum" sz="quarter" idx="12"/>
          </p:nvPr>
        </p:nvSpPr>
        <p:spPr/>
        <p:txBody>
          <a:bodyPr/>
          <a:lstStyle/>
          <a:p>
            <a:fld id="{420072D3-B7A8-4340-8281-3E3316D2AAB8}" type="slidenum">
              <a:rPr lang="it-IT" smtClean="0"/>
              <a:t>‹N›</a:t>
            </a:fld>
            <a:endParaRPr lang="it-IT"/>
          </a:p>
        </p:txBody>
      </p:sp>
    </p:spTree>
    <p:extLst>
      <p:ext uri="{BB962C8B-B14F-4D97-AF65-F5344CB8AC3E}">
        <p14:creationId xmlns:p14="http://schemas.microsoft.com/office/powerpoint/2010/main" val="2895692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949D85-4677-4B14-A78F-7E76666A70B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9F44CC1-1272-4924-B888-ED91A94E50FD}"/>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D19E9A22-C9EC-48DF-9770-9F641E4AB118}"/>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A7DEA29-9999-4A4A-BF21-FC9A04B1B5AB}"/>
              </a:ext>
            </a:extLst>
          </p:cNvPr>
          <p:cNvSpPr>
            <a:spLocks noGrp="1"/>
          </p:cNvSpPr>
          <p:nvPr>
            <p:ph type="dt" sz="half" idx="10"/>
          </p:nvPr>
        </p:nvSpPr>
        <p:spPr/>
        <p:txBody>
          <a:bodyPr/>
          <a:lstStyle/>
          <a:p>
            <a:fld id="{CE84BA2A-6008-4930-B2CA-7596F27CDDCA}" type="datetimeFigureOut">
              <a:rPr lang="it-IT" smtClean="0"/>
              <a:t>21/10/2018</a:t>
            </a:fld>
            <a:endParaRPr lang="it-IT"/>
          </a:p>
        </p:txBody>
      </p:sp>
      <p:sp>
        <p:nvSpPr>
          <p:cNvPr id="6" name="Segnaposto piè di pagina 5">
            <a:extLst>
              <a:ext uri="{FF2B5EF4-FFF2-40B4-BE49-F238E27FC236}">
                <a16:creationId xmlns:a16="http://schemas.microsoft.com/office/drawing/2014/main" id="{E05ABB8F-639B-4E42-AF5D-E6958BD63BB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92C1C4B-551C-47AF-9F1F-E884AAEFB439}"/>
              </a:ext>
            </a:extLst>
          </p:cNvPr>
          <p:cNvSpPr>
            <a:spLocks noGrp="1"/>
          </p:cNvSpPr>
          <p:nvPr>
            <p:ph type="sldNum" sz="quarter" idx="12"/>
          </p:nvPr>
        </p:nvSpPr>
        <p:spPr/>
        <p:txBody>
          <a:bodyPr/>
          <a:lstStyle/>
          <a:p>
            <a:fld id="{420072D3-B7A8-4340-8281-3E3316D2AAB8}" type="slidenum">
              <a:rPr lang="it-IT" smtClean="0"/>
              <a:t>‹N›</a:t>
            </a:fld>
            <a:endParaRPr lang="it-IT"/>
          </a:p>
        </p:txBody>
      </p:sp>
    </p:spTree>
    <p:extLst>
      <p:ext uri="{BB962C8B-B14F-4D97-AF65-F5344CB8AC3E}">
        <p14:creationId xmlns:p14="http://schemas.microsoft.com/office/powerpoint/2010/main" val="3199310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F06D-1671-453A-B985-100B4ED78CD1}"/>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C0BA112-7AC8-44A7-A3BC-25A1539F4C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0ADA92E9-9A69-4322-943E-0DB64367022C}"/>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239F3E4A-576E-48CE-8884-9CA1086210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3ECE4F9E-E656-4867-AA30-FCB478686DA4}"/>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96E183D-BDDF-4782-8DEF-5B0F6F701E15}"/>
              </a:ext>
            </a:extLst>
          </p:cNvPr>
          <p:cNvSpPr>
            <a:spLocks noGrp="1"/>
          </p:cNvSpPr>
          <p:nvPr>
            <p:ph type="dt" sz="half" idx="10"/>
          </p:nvPr>
        </p:nvSpPr>
        <p:spPr/>
        <p:txBody>
          <a:bodyPr/>
          <a:lstStyle/>
          <a:p>
            <a:fld id="{CE84BA2A-6008-4930-B2CA-7596F27CDDCA}" type="datetimeFigureOut">
              <a:rPr lang="it-IT" smtClean="0"/>
              <a:t>21/10/2018</a:t>
            </a:fld>
            <a:endParaRPr lang="it-IT"/>
          </a:p>
        </p:txBody>
      </p:sp>
      <p:sp>
        <p:nvSpPr>
          <p:cNvPr id="8" name="Segnaposto piè di pagina 7">
            <a:extLst>
              <a:ext uri="{FF2B5EF4-FFF2-40B4-BE49-F238E27FC236}">
                <a16:creationId xmlns:a16="http://schemas.microsoft.com/office/drawing/2014/main" id="{2C8AF7F1-04AC-43B2-BD34-45953AF82AA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DD9D521-F991-4021-A67C-1D5A17B3EFCE}"/>
              </a:ext>
            </a:extLst>
          </p:cNvPr>
          <p:cNvSpPr>
            <a:spLocks noGrp="1"/>
          </p:cNvSpPr>
          <p:nvPr>
            <p:ph type="sldNum" sz="quarter" idx="12"/>
          </p:nvPr>
        </p:nvSpPr>
        <p:spPr/>
        <p:txBody>
          <a:bodyPr/>
          <a:lstStyle/>
          <a:p>
            <a:fld id="{420072D3-B7A8-4340-8281-3E3316D2AAB8}" type="slidenum">
              <a:rPr lang="it-IT" smtClean="0"/>
              <a:t>‹N›</a:t>
            </a:fld>
            <a:endParaRPr lang="it-IT"/>
          </a:p>
        </p:txBody>
      </p:sp>
    </p:spTree>
    <p:extLst>
      <p:ext uri="{BB962C8B-B14F-4D97-AF65-F5344CB8AC3E}">
        <p14:creationId xmlns:p14="http://schemas.microsoft.com/office/powerpoint/2010/main" val="3642201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EC713A-F287-49FD-B0AF-1E1BD6B245F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B79619B-0C52-4BEE-95D4-42E71E43BF71}"/>
              </a:ext>
            </a:extLst>
          </p:cNvPr>
          <p:cNvSpPr>
            <a:spLocks noGrp="1"/>
          </p:cNvSpPr>
          <p:nvPr>
            <p:ph type="dt" sz="half" idx="10"/>
          </p:nvPr>
        </p:nvSpPr>
        <p:spPr/>
        <p:txBody>
          <a:bodyPr/>
          <a:lstStyle/>
          <a:p>
            <a:fld id="{CE84BA2A-6008-4930-B2CA-7596F27CDDCA}" type="datetimeFigureOut">
              <a:rPr lang="it-IT" smtClean="0"/>
              <a:t>21/10/2018</a:t>
            </a:fld>
            <a:endParaRPr lang="it-IT"/>
          </a:p>
        </p:txBody>
      </p:sp>
      <p:sp>
        <p:nvSpPr>
          <p:cNvPr id="4" name="Segnaposto piè di pagina 3">
            <a:extLst>
              <a:ext uri="{FF2B5EF4-FFF2-40B4-BE49-F238E27FC236}">
                <a16:creationId xmlns:a16="http://schemas.microsoft.com/office/drawing/2014/main" id="{F7A1B2E6-E481-4452-A67F-2F017B85939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49DFDA2-6DB0-43F5-BA32-6C319392C5E4}"/>
              </a:ext>
            </a:extLst>
          </p:cNvPr>
          <p:cNvSpPr>
            <a:spLocks noGrp="1"/>
          </p:cNvSpPr>
          <p:nvPr>
            <p:ph type="sldNum" sz="quarter" idx="12"/>
          </p:nvPr>
        </p:nvSpPr>
        <p:spPr/>
        <p:txBody>
          <a:bodyPr/>
          <a:lstStyle/>
          <a:p>
            <a:fld id="{420072D3-B7A8-4340-8281-3E3316D2AAB8}" type="slidenum">
              <a:rPr lang="it-IT" smtClean="0"/>
              <a:t>‹N›</a:t>
            </a:fld>
            <a:endParaRPr lang="it-IT"/>
          </a:p>
        </p:txBody>
      </p:sp>
    </p:spTree>
    <p:extLst>
      <p:ext uri="{BB962C8B-B14F-4D97-AF65-F5344CB8AC3E}">
        <p14:creationId xmlns:p14="http://schemas.microsoft.com/office/powerpoint/2010/main" val="1727266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1B6D9D1-A7D6-492E-B39F-4DDD0F3251E4}"/>
              </a:ext>
            </a:extLst>
          </p:cNvPr>
          <p:cNvSpPr>
            <a:spLocks noGrp="1"/>
          </p:cNvSpPr>
          <p:nvPr>
            <p:ph type="dt" sz="half" idx="10"/>
          </p:nvPr>
        </p:nvSpPr>
        <p:spPr/>
        <p:txBody>
          <a:bodyPr/>
          <a:lstStyle/>
          <a:p>
            <a:fld id="{CE84BA2A-6008-4930-B2CA-7596F27CDDCA}" type="datetimeFigureOut">
              <a:rPr lang="it-IT" smtClean="0"/>
              <a:t>21/10/2018</a:t>
            </a:fld>
            <a:endParaRPr lang="it-IT"/>
          </a:p>
        </p:txBody>
      </p:sp>
      <p:sp>
        <p:nvSpPr>
          <p:cNvPr id="3" name="Segnaposto piè di pagina 2">
            <a:extLst>
              <a:ext uri="{FF2B5EF4-FFF2-40B4-BE49-F238E27FC236}">
                <a16:creationId xmlns:a16="http://schemas.microsoft.com/office/drawing/2014/main" id="{75C7726E-0C65-4907-B3FB-15387D5FD47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C2A8E1A9-4146-4B1C-AEDB-BBEAC3592FB6}"/>
              </a:ext>
            </a:extLst>
          </p:cNvPr>
          <p:cNvSpPr>
            <a:spLocks noGrp="1"/>
          </p:cNvSpPr>
          <p:nvPr>
            <p:ph type="sldNum" sz="quarter" idx="12"/>
          </p:nvPr>
        </p:nvSpPr>
        <p:spPr/>
        <p:txBody>
          <a:bodyPr/>
          <a:lstStyle/>
          <a:p>
            <a:fld id="{420072D3-B7A8-4340-8281-3E3316D2AAB8}" type="slidenum">
              <a:rPr lang="it-IT" smtClean="0"/>
              <a:t>‹N›</a:t>
            </a:fld>
            <a:endParaRPr lang="it-IT"/>
          </a:p>
        </p:txBody>
      </p:sp>
    </p:spTree>
    <p:extLst>
      <p:ext uri="{BB962C8B-B14F-4D97-AF65-F5344CB8AC3E}">
        <p14:creationId xmlns:p14="http://schemas.microsoft.com/office/powerpoint/2010/main" val="3686430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3CA451-88E7-4505-A8EA-080557764A4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98AC304-2753-46C3-9EB9-8F9CD6D658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B0A5FF3-85BB-4F05-978D-8C0A8E6118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7279F774-25D2-425D-B837-6173AEC977BB}"/>
              </a:ext>
            </a:extLst>
          </p:cNvPr>
          <p:cNvSpPr>
            <a:spLocks noGrp="1"/>
          </p:cNvSpPr>
          <p:nvPr>
            <p:ph type="dt" sz="half" idx="10"/>
          </p:nvPr>
        </p:nvSpPr>
        <p:spPr/>
        <p:txBody>
          <a:bodyPr/>
          <a:lstStyle/>
          <a:p>
            <a:fld id="{CE84BA2A-6008-4930-B2CA-7596F27CDDCA}" type="datetimeFigureOut">
              <a:rPr lang="it-IT" smtClean="0"/>
              <a:t>21/10/2018</a:t>
            </a:fld>
            <a:endParaRPr lang="it-IT"/>
          </a:p>
        </p:txBody>
      </p:sp>
      <p:sp>
        <p:nvSpPr>
          <p:cNvPr id="6" name="Segnaposto piè di pagina 5">
            <a:extLst>
              <a:ext uri="{FF2B5EF4-FFF2-40B4-BE49-F238E27FC236}">
                <a16:creationId xmlns:a16="http://schemas.microsoft.com/office/drawing/2014/main" id="{D1BF96AD-27D3-4296-8A4A-6F6F8CD923C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FFEA001-3BC7-4A83-90F8-5D542FF3C546}"/>
              </a:ext>
            </a:extLst>
          </p:cNvPr>
          <p:cNvSpPr>
            <a:spLocks noGrp="1"/>
          </p:cNvSpPr>
          <p:nvPr>
            <p:ph type="sldNum" sz="quarter" idx="12"/>
          </p:nvPr>
        </p:nvSpPr>
        <p:spPr/>
        <p:txBody>
          <a:bodyPr/>
          <a:lstStyle/>
          <a:p>
            <a:fld id="{420072D3-B7A8-4340-8281-3E3316D2AAB8}" type="slidenum">
              <a:rPr lang="it-IT" smtClean="0"/>
              <a:t>‹N›</a:t>
            </a:fld>
            <a:endParaRPr lang="it-IT"/>
          </a:p>
        </p:txBody>
      </p:sp>
    </p:spTree>
    <p:extLst>
      <p:ext uri="{BB962C8B-B14F-4D97-AF65-F5344CB8AC3E}">
        <p14:creationId xmlns:p14="http://schemas.microsoft.com/office/powerpoint/2010/main" val="2225362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1E3521-C688-4292-B0BE-62CA8D57433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C9B7DF72-C9DF-4864-B4BD-9962D36D33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456E308-547E-4632-B544-9C2CD2A73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E3752C56-A2EE-4A36-AB72-5AFDDCA8216B}"/>
              </a:ext>
            </a:extLst>
          </p:cNvPr>
          <p:cNvSpPr>
            <a:spLocks noGrp="1"/>
          </p:cNvSpPr>
          <p:nvPr>
            <p:ph type="dt" sz="half" idx="10"/>
          </p:nvPr>
        </p:nvSpPr>
        <p:spPr/>
        <p:txBody>
          <a:bodyPr/>
          <a:lstStyle/>
          <a:p>
            <a:fld id="{CE84BA2A-6008-4930-B2CA-7596F27CDDCA}" type="datetimeFigureOut">
              <a:rPr lang="it-IT" smtClean="0"/>
              <a:t>21/10/2018</a:t>
            </a:fld>
            <a:endParaRPr lang="it-IT"/>
          </a:p>
        </p:txBody>
      </p:sp>
      <p:sp>
        <p:nvSpPr>
          <p:cNvPr id="6" name="Segnaposto piè di pagina 5">
            <a:extLst>
              <a:ext uri="{FF2B5EF4-FFF2-40B4-BE49-F238E27FC236}">
                <a16:creationId xmlns:a16="http://schemas.microsoft.com/office/drawing/2014/main" id="{DE4F3A72-E9A9-41CF-91A6-6577E0ACBFB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B8B1F61-7EFE-4F18-98BE-73C22B443A9F}"/>
              </a:ext>
            </a:extLst>
          </p:cNvPr>
          <p:cNvSpPr>
            <a:spLocks noGrp="1"/>
          </p:cNvSpPr>
          <p:nvPr>
            <p:ph type="sldNum" sz="quarter" idx="12"/>
          </p:nvPr>
        </p:nvSpPr>
        <p:spPr/>
        <p:txBody>
          <a:bodyPr/>
          <a:lstStyle/>
          <a:p>
            <a:fld id="{420072D3-B7A8-4340-8281-3E3316D2AAB8}" type="slidenum">
              <a:rPr lang="it-IT" smtClean="0"/>
              <a:t>‹N›</a:t>
            </a:fld>
            <a:endParaRPr lang="it-IT"/>
          </a:p>
        </p:txBody>
      </p:sp>
    </p:spTree>
    <p:extLst>
      <p:ext uri="{BB962C8B-B14F-4D97-AF65-F5344CB8AC3E}">
        <p14:creationId xmlns:p14="http://schemas.microsoft.com/office/powerpoint/2010/main" val="698172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lum/>
          </a:blip>
          <a:srcRect/>
          <a:stretch>
            <a:fillRect t="-17000" r="10000" b="-17000"/>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6B53EB8-7ABA-4374-8E56-DEB2CE8D0A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82A065D-0D2B-4E4B-92E1-756B551181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23338E3-1AB7-4B38-B7C2-BDEE9091C8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84BA2A-6008-4930-B2CA-7596F27CDDCA}" type="datetimeFigureOut">
              <a:rPr lang="it-IT" smtClean="0"/>
              <a:t>21/10/2018</a:t>
            </a:fld>
            <a:endParaRPr lang="it-IT"/>
          </a:p>
        </p:txBody>
      </p:sp>
      <p:sp>
        <p:nvSpPr>
          <p:cNvPr id="5" name="Segnaposto piè di pagina 4">
            <a:extLst>
              <a:ext uri="{FF2B5EF4-FFF2-40B4-BE49-F238E27FC236}">
                <a16:creationId xmlns:a16="http://schemas.microsoft.com/office/drawing/2014/main" id="{E3DE9A52-C188-4B49-8CC6-DA35E515C7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435D5FBB-F4CE-45C8-A04C-B1F4297DA7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0072D3-B7A8-4340-8281-3E3316D2AAB8}" type="slidenum">
              <a:rPr lang="it-IT" smtClean="0"/>
              <a:t>‹N›</a:t>
            </a:fld>
            <a:endParaRPr lang="it-IT"/>
          </a:p>
        </p:txBody>
      </p:sp>
    </p:spTree>
    <p:extLst>
      <p:ext uri="{BB962C8B-B14F-4D97-AF65-F5344CB8AC3E}">
        <p14:creationId xmlns:p14="http://schemas.microsoft.com/office/powerpoint/2010/main" val="3468266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hyperlink" Target="http://www.roadmap2050.eu/" TargetMode="External"/><Relationship Id="rId2" Type="http://schemas.openxmlformats.org/officeDocument/2006/relationships/hyperlink" Target="http://ec.europa.eu/eu2020/pdf/COMPLET%20IT%20BARROSO%20-%20Europe%202020%20-%20IT%20version.pdf" TargetMode="Externa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comitatoscientifico.org/temi%20CG/documents/VOLUME%20I%20da%20Bali%20a%20Varsavia.pdf" TargetMode="Externa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www.comitatoscientifico.org/temi%20SD/Agenda%202030/hplf.htm"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www.comitatoscientifico.org/temi%20SD/greeneconomy/index.htm" TargetMode="External"/><Relationship Id="rId5" Type="http://schemas.openxmlformats.org/officeDocument/2006/relationships/hyperlink" Target="http://www.comitatoscientifico.org/temi%20SD/Rio2012/index.htm" TargetMode="Externa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unfccc.int/process/the-kyoto-protocol/the-doha-amendment" TargetMode="Externa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www.comitatoscientifico.org/temi%20SD/Agenda%202030/index.htm" TargetMode="External"/><Relationship Id="rId5" Type="http://schemas.openxmlformats.org/officeDocument/2006/relationships/hyperlink" Target="http://www.un.org/millenniumgoals/" TargetMode="Externa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hyperlink" Target="https://ec.europa.eu/clima/policies/effort/proposal_en" TargetMode="External"/><Relationship Id="rId3" Type="http://schemas.openxmlformats.org/officeDocument/2006/relationships/image" Target="../media/image5.png"/><Relationship Id="rId7" Type="http://schemas.openxmlformats.org/officeDocument/2006/relationships/hyperlink" Target="https://ec.europa.eu/clima/policies/ets/revision_en"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hyperlink" Target="https://ec.europa.eu/clima/policies/ets_en" TargetMode="External"/><Relationship Id="rId5" Type="http://schemas.openxmlformats.org/officeDocument/2006/relationships/hyperlink" Target="https://ec.europa.eu/energy/en/topics/energy-strategy-and-energy-union/clean-energy-all-europeans" TargetMode="External"/><Relationship Id="rId4" Type="http://schemas.openxmlformats.org/officeDocument/2006/relationships/hyperlink" Target="https://ec.europa.eu/energy/en/topics/energy-strategy-and-energy-uni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www.comitatoscientifico.org/temi%20CG/documents/Il%20Patto%20di%20Parigi%20finale.pdf" TargetMode="External"/><Relationship Id="rId5" Type="http://schemas.openxmlformats.org/officeDocument/2006/relationships/hyperlink" Target="https://unfccc.int/process-and-meetings/conferences/past-conferences/paris-climate-change-conference-november-2015/cop-21" TargetMode="Externa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youtu.be/0yvsRoFnQuM?t=29"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www.comitatoscientifico.org/temi%20SD/Stoccolma%201972.htm" TargetMode="External"/><Relationship Id="rId7" Type="http://schemas.openxmlformats.org/officeDocument/2006/relationships/hyperlink" Target="http://www.wmo.int/pages/prog/wcp/wcp.html"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public.wmo.int/en" TargetMode="External"/><Relationship Id="rId5" Type="http://schemas.openxmlformats.org/officeDocument/2006/relationships/hyperlink" Target="http://www.comitatoscientifico.org/temi%20SD/documents/Limits%20to%20Growth%201972.pdf" TargetMode="External"/><Relationship Id="rId4" Type="http://schemas.openxmlformats.org/officeDocument/2006/relationships/hyperlink" Target="https://www.unenvironment.org/" TargetMode="Externa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www.comitatoscientifico.org/temi%20CG/documents/IPCC%20SR15.pdf" TargetMode="Externa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www.comitatoscientifico.org/"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hyperlink" Target="http://www.comitatoscientifico.org/temi%20CG/clima/ar5.htm" TargetMode="External"/><Relationship Id="rId7" Type="http://schemas.openxmlformats.org/officeDocument/2006/relationships/image" Target="../media/image5.png"/><Relationship Id="rId2" Type="http://schemas.openxmlformats.org/officeDocument/2006/relationships/hyperlink" Target="https://www.ipcc.ch/" TargetMode="Externa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www.nobelprize.org/prizes/peace/2007/prize-announcement/" TargetMode="External"/><Relationship Id="rId4" Type="http://schemas.openxmlformats.org/officeDocument/2006/relationships/hyperlink" Target="https://www.ipcc.ch/ipccreports/far/wg_I/ipcc_far_wg_I_full_report.pdf"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unfccc.int/" TargetMode="External"/><Relationship Id="rId2" Type="http://schemas.openxmlformats.org/officeDocument/2006/relationships/hyperlink" Target="http://www.comitatoscientifico.org/temi%20SD/Rio%201992.htm"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unfccc.int/resource/docs/cop1/07a01.pdf"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treaties.un.org/doc/Treaties/1989/01/19890101%2003-25%20AM/Ch_XXVII_02_ap.pdf" TargetMode="External"/><Relationship Id="rId7" Type="http://schemas.openxmlformats.org/officeDocument/2006/relationships/hyperlink" Target="https://unfccc.int/process-and-meetings/the-kyoto-protocol/mechanisms-under-the-kyoto-protocol/the-clean-development-mechanism" TargetMode="External"/><Relationship Id="rId2" Type="http://schemas.openxmlformats.org/officeDocument/2006/relationships/hyperlink" Target="http://unfccc.int/cop3/" TargetMode="External"/><Relationship Id="rId1" Type="http://schemas.openxmlformats.org/officeDocument/2006/relationships/slideLayout" Target="../slideLayouts/slideLayout1.xml"/><Relationship Id="rId6" Type="http://schemas.openxmlformats.org/officeDocument/2006/relationships/hyperlink" Target="https://unfccc.int/process/the-kyoto-protocol/mechanisms/joint-implementation" TargetMode="External"/><Relationship Id="rId5" Type="http://schemas.openxmlformats.org/officeDocument/2006/relationships/hyperlink" Target="https://unfccc.int/process/the-kyoto-protocol/mechanisms/emissions-trading" TargetMode="External"/><Relationship Id="rId4" Type="http://schemas.openxmlformats.org/officeDocument/2006/relationships/hyperlink" Target="http://www.environbusiness.com/cchangemain/annex12" TargetMode="Externa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s://www.unisdr.org/files/8334_BaliRoadMapKeyIssuesUnderNegotiation.pdf"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hyperlink" Target="http://www.comitatoscientifico.org/temi%20CG/documents/VOLUME%20I%20da%20Bali%20a%20Varsavia.pdf" TargetMode="External"/><Relationship Id="rId2" Type="http://schemas.openxmlformats.org/officeDocument/2006/relationships/hyperlink" Target="https://unfccc.int/process-and-meetings/conferences/past-conferences/copenhagen-climate-change-conference-december-2009/cop-15" TargetMode="Externa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Risultato immagine per ppt paris templates">
            <a:extLst>
              <a:ext uri="{FF2B5EF4-FFF2-40B4-BE49-F238E27FC236}">
                <a16:creationId xmlns:a16="http://schemas.microsoft.com/office/drawing/2014/main" id="{8B448BA3-A101-47A9-9E39-F6AB7EF9BD8C}"/>
              </a:ext>
            </a:extLst>
          </p:cNvPr>
          <p:cNvSpPr>
            <a:spLocks noChangeAspect="1" noChangeArrowheads="1"/>
          </p:cNvSpPr>
          <p:nvPr/>
        </p:nvSpPr>
        <p:spPr bwMode="auto">
          <a:xfrm>
            <a:off x="4976813" y="2590800"/>
            <a:ext cx="2238375" cy="167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7" name="Immagine 6">
            <a:extLst>
              <a:ext uri="{FF2B5EF4-FFF2-40B4-BE49-F238E27FC236}">
                <a16:creationId xmlns:a16="http://schemas.microsoft.com/office/drawing/2014/main" id="{A53D7A10-3744-47A2-9710-3E13AD85B30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27328" r="14800"/>
          <a:stretch/>
        </p:blipFill>
        <p:spPr>
          <a:xfrm>
            <a:off x="0" y="0"/>
            <a:ext cx="12192000" cy="6857999"/>
          </a:xfrm>
          <a:prstGeom prst="rect">
            <a:avLst/>
          </a:prstGeom>
        </p:spPr>
      </p:pic>
      <p:sp>
        <p:nvSpPr>
          <p:cNvPr id="8" name="Rettangolo 7">
            <a:extLst>
              <a:ext uri="{FF2B5EF4-FFF2-40B4-BE49-F238E27FC236}">
                <a16:creationId xmlns:a16="http://schemas.microsoft.com/office/drawing/2014/main" id="{3A541E13-AA6D-4553-BF86-2D036CC0873F}"/>
              </a:ext>
            </a:extLst>
          </p:cNvPr>
          <p:cNvSpPr/>
          <p:nvPr/>
        </p:nvSpPr>
        <p:spPr>
          <a:xfrm>
            <a:off x="2930013" y="289917"/>
            <a:ext cx="8495071" cy="1077218"/>
          </a:xfrm>
          <a:prstGeom prst="rect">
            <a:avLst/>
          </a:prstGeom>
        </p:spPr>
        <p:txBody>
          <a:bodyPr wrap="square">
            <a:spAutoFit/>
          </a:bodyPr>
          <a:lstStyle/>
          <a:p>
            <a:pPr algn="r"/>
            <a:r>
              <a:rPr lang="es-UY" altLang="it-IT" sz="3000" b="1" dirty="0">
                <a:solidFill>
                  <a:schemeClr val="accent6">
                    <a:lumMod val="60000"/>
                    <a:lumOff val="40000"/>
                  </a:schemeClr>
                </a:solidFill>
                <a:latin typeface="Arial" panose="020B0604020202020204" pitchFamily="34" charset="0"/>
                <a:cs typeface="Arial" panose="020B0604020202020204" pitchFamily="34" charset="0"/>
              </a:rPr>
              <a:t>2. </a:t>
            </a:r>
            <a:r>
              <a:rPr lang="es-UY" altLang="it-IT" sz="3200" b="1" dirty="0">
                <a:solidFill>
                  <a:schemeClr val="accent6">
                    <a:lumMod val="60000"/>
                    <a:lumOff val="40000"/>
                  </a:schemeClr>
                </a:solidFill>
                <a:latin typeface="Arial" panose="020B0604020202020204" pitchFamily="34" charset="0"/>
                <a:cs typeface="Arial" panose="020B0604020202020204" pitchFamily="34" charset="0"/>
              </a:rPr>
              <a:t>Il negoziato internazionale e le politiche</a:t>
            </a:r>
          </a:p>
          <a:p>
            <a:pPr algn="r"/>
            <a:r>
              <a:rPr lang="es-UY" altLang="it-IT" sz="3200" b="1" dirty="0">
                <a:solidFill>
                  <a:schemeClr val="accent6">
                    <a:lumMod val="60000"/>
                    <a:lumOff val="40000"/>
                  </a:schemeClr>
                </a:solidFill>
                <a:latin typeface="Arial" panose="020B0604020202020204" pitchFamily="34" charset="0"/>
                <a:cs typeface="Arial" panose="020B0604020202020204" pitchFamily="34" charset="0"/>
              </a:rPr>
              <a:t>per la lotta al cambiamento climatico</a:t>
            </a:r>
            <a:endParaRPr lang="it-IT" sz="3200"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9" name="Rettangolo 8">
            <a:extLst>
              <a:ext uri="{FF2B5EF4-FFF2-40B4-BE49-F238E27FC236}">
                <a16:creationId xmlns:a16="http://schemas.microsoft.com/office/drawing/2014/main" id="{403E95E9-5ECC-4187-96AC-6A2A8CED6749}"/>
              </a:ext>
            </a:extLst>
          </p:cNvPr>
          <p:cNvSpPr/>
          <p:nvPr/>
        </p:nvSpPr>
        <p:spPr>
          <a:xfrm>
            <a:off x="5644896" y="1367135"/>
            <a:ext cx="5780188" cy="1200329"/>
          </a:xfrm>
          <a:prstGeom prst="rect">
            <a:avLst/>
          </a:prstGeom>
        </p:spPr>
        <p:txBody>
          <a:bodyPr wrap="square">
            <a:spAutoFit/>
          </a:bodyPr>
          <a:lstStyle/>
          <a:p>
            <a:pPr algn="r">
              <a:spcBef>
                <a:spcPct val="0"/>
              </a:spcBef>
            </a:pPr>
            <a:r>
              <a:rPr lang="es-UY" altLang="it-IT" b="1" i="1" dirty="0">
                <a:solidFill>
                  <a:schemeClr val="accent6">
                    <a:lumMod val="60000"/>
                    <a:lumOff val="40000"/>
                  </a:schemeClr>
                </a:solidFill>
              </a:rPr>
              <a:t>di Toni Federico</a:t>
            </a:r>
          </a:p>
          <a:p>
            <a:pPr algn="r">
              <a:spcBef>
                <a:spcPct val="0"/>
              </a:spcBef>
            </a:pPr>
            <a:r>
              <a:rPr lang="es-UY" altLang="it-IT" b="1" i="1" dirty="0">
                <a:solidFill>
                  <a:schemeClr val="accent6">
                    <a:lumMod val="60000"/>
                    <a:lumOff val="40000"/>
                  </a:schemeClr>
                </a:solidFill>
              </a:rPr>
              <a:t>Fondazione per lo sviluppo sostenibile</a:t>
            </a:r>
          </a:p>
          <a:p>
            <a:pPr algn="r">
              <a:spcBef>
                <a:spcPct val="0"/>
              </a:spcBef>
            </a:pPr>
            <a:r>
              <a:rPr lang="es-UY" altLang="it-IT" b="1" i="1" dirty="0">
                <a:solidFill>
                  <a:schemeClr val="accent6">
                    <a:lumMod val="60000"/>
                    <a:lumOff val="40000"/>
                  </a:schemeClr>
                </a:solidFill>
              </a:rPr>
              <a:t>Alleanza italiana per lo sviluppo sostenibile</a:t>
            </a:r>
          </a:p>
          <a:p>
            <a:pPr algn="r">
              <a:spcBef>
                <a:spcPct val="0"/>
              </a:spcBef>
            </a:pPr>
            <a:r>
              <a:rPr lang="es-UY" altLang="it-IT" b="1" i="1" dirty="0">
                <a:solidFill>
                  <a:schemeClr val="accent6">
                    <a:lumMod val="60000"/>
                    <a:lumOff val="40000"/>
                  </a:schemeClr>
                </a:solidFill>
              </a:rPr>
              <a:t>federico@susdef.it</a:t>
            </a:r>
          </a:p>
        </p:txBody>
      </p:sp>
      <p:pic>
        <p:nvPicPr>
          <p:cNvPr id="10" name="Immagine 8">
            <a:extLst>
              <a:ext uri="{FF2B5EF4-FFF2-40B4-BE49-F238E27FC236}">
                <a16:creationId xmlns:a16="http://schemas.microsoft.com/office/drawing/2014/main" id="{7025B378-C028-4526-81A4-F163F25A0F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081" t="16718" r="11359"/>
          <a:stretch>
            <a:fillRect/>
          </a:stretch>
        </p:blipFill>
        <p:spPr bwMode="auto">
          <a:xfrm>
            <a:off x="10381278" y="5262130"/>
            <a:ext cx="915987"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9761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E84D8A-75E1-4EDD-AE28-EC9CCE032D75}"/>
              </a:ext>
            </a:extLst>
          </p:cNvPr>
          <p:cNvSpPr txBox="1"/>
          <p:nvPr/>
        </p:nvSpPr>
        <p:spPr>
          <a:xfrm>
            <a:off x="402336" y="356616"/>
            <a:ext cx="10634472" cy="461665"/>
          </a:xfrm>
          <a:prstGeom prst="rect">
            <a:avLst/>
          </a:prstGeom>
          <a:noFill/>
        </p:spPr>
        <p:txBody>
          <a:bodyPr wrap="square" rtlCol="0">
            <a:spAutoFit/>
          </a:bodyPr>
          <a:lstStyle/>
          <a:p>
            <a:r>
              <a:rPr lang="it-IT" sz="2400" b="1" dirty="0">
                <a:solidFill>
                  <a:schemeClr val="accent6">
                    <a:lumMod val="60000"/>
                    <a:lumOff val="40000"/>
                  </a:schemeClr>
                </a:solidFill>
                <a:latin typeface="Arial" panose="020B0604020202020204" pitchFamily="34" charset="0"/>
                <a:cs typeface="Arial" panose="020B0604020202020204" pitchFamily="34" charset="0"/>
              </a:rPr>
              <a:t>2010: L’</a:t>
            </a:r>
            <a:r>
              <a:rPr lang="en-US" sz="2400" b="1" dirty="0">
                <a:solidFill>
                  <a:schemeClr val="accent6">
                    <a:lumMod val="60000"/>
                    <a:lumOff val="40000"/>
                  </a:schemeClr>
                </a:solidFill>
                <a:latin typeface="Arial" panose="020B0604020202020204" pitchFamily="34" charset="0"/>
                <a:cs typeface="Arial" panose="020B0604020202020204" pitchFamily="34" charset="0"/>
              </a:rPr>
              <a:t>Europa da </a:t>
            </a:r>
            <a:r>
              <a:rPr lang="en-US" sz="2400" b="1" dirty="0" err="1">
                <a:solidFill>
                  <a:schemeClr val="accent6">
                    <a:lumMod val="60000"/>
                    <a:lumOff val="40000"/>
                  </a:schemeClr>
                </a:solidFill>
                <a:latin typeface="Arial" panose="020B0604020202020204" pitchFamily="34" charset="0"/>
                <a:cs typeface="Arial" panose="020B0604020202020204" pitchFamily="34" charset="0"/>
              </a:rPr>
              <a:t>Lisbona</a:t>
            </a:r>
            <a:r>
              <a:rPr lang="en-US" sz="2400" b="1" dirty="0">
                <a:solidFill>
                  <a:schemeClr val="accent6">
                    <a:lumMod val="60000"/>
                    <a:lumOff val="40000"/>
                  </a:schemeClr>
                </a:solidFill>
                <a:latin typeface="Arial" panose="020B0604020202020204" pitchFamily="34" charset="0"/>
                <a:cs typeface="Arial" panose="020B0604020202020204" pitchFamily="34" charset="0"/>
              </a:rPr>
              <a:t> ad EU 20-20-20</a:t>
            </a:r>
          </a:p>
        </p:txBody>
      </p:sp>
      <p:sp>
        <p:nvSpPr>
          <p:cNvPr id="5" name="CasellaDiTesto 4">
            <a:extLst>
              <a:ext uri="{FF2B5EF4-FFF2-40B4-BE49-F238E27FC236}">
                <a16:creationId xmlns:a16="http://schemas.microsoft.com/office/drawing/2014/main" id="{6F76AB5A-9BCA-4C90-A58D-A0D54E89EB78}"/>
              </a:ext>
            </a:extLst>
          </p:cNvPr>
          <p:cNvSpPr txBox="1"/>
          <p:nvPr/>
        </p:nvSpPr>
        <p:spPr>
          <a:xfrm>
            <a:off x="501445" y="1115568"/>
            <a:ext cx="11051237" cy="5709255"/>
          </a:xfrm>
          <a:prstGeom prst="rect">
            <a:avLst/>
          </a:prstGeom>
          <a:noFill/>
        </p:spPr>
        <p:txBody>
          <a:bodyPr wrap="square" rtlCol="0">
            <a:spAutoFit/>
          </a:bodyPr>
          <a:lstStyle/>
          <a:p>
            <a:pPr algn="just">
              <a:spcAft>
                <a:spcPts val="600"/>
              </a:spcAft>
            </a:pPr>
            <a:r>
              <a:rPr lang="it-IT" sz="2400" b="1" dirty="0">
                <a:latin typeface="Arial" panose="020B0604020202020204" pitchFamily="34" charset="0"/>
                <a:cs typeface="Arial" panose="020B0604020202020204" pitchFamily="34" charset="0"/>
              </a:rPr>
              <a:t>Alle soglie della crisi e forte dei suoi risultati e del ruolo guida nei negoziati è l’Europa il leader della lotta ai cambiamenti climatici. Dovrà presto lasciare il posto a Cina e Stati Uniti, come è accaduto proprio a </a:t>
            </a:r>
            <a:r>
              <a:rPr lang="it-IT" sz="2400" b="1" dirty="0" err="1">
                <a:latin typeface="Arial" panose="020B0604020202020204" pitchFamily="34" charset="0"/>
                <a:cs typeface="Arial" panose="020B0604020202020204" pitchFamily="34" charset="0"/>
              </a:rPr>
              <a:t>Copenhagen</a:t>
            </a:r>
            <a:r>
              <a:rPr lang="it-IT" sz="2400" b="1" dirty="0">
                <a:latin typeface="Arial" panose="020B0604020202020204" pitchFamily="34" charset="0"/>
                <a:cs typeface="Arial" panose="020B0604020202020204" pitchFamily="34" charset="0"/>
              </a:rPr>
              <a:t> dove il governo danese dà una pessima prova e l’UE non molto migliore. Ad inizio 2010 l’EU vara una Strategia che ad oggi è il suo passo più coraggioso in fatto di politica interna, nota come </a:t>
            </a:r>
            <a:r>
              <a:rPr lang="it-IT" sz="2400" b="1" i="1" dirty="0">
                <a:latin typeface="Arial" panose="020B0604020202020204" pitchFamily="34" charset="0"/>
                <a:cs typeface="Arial" panose="020B0604020202020204" pitchFamily="34" charset="0"/>
                <a:hlinkClick r:id="rId2"/>
              </a:rPr>
              <a:t>EU 2020</a:t>
            </a:r>
            <a:r>
              <a:rPr lang="it-IT" sz="2400" b="1" dirty="0">
                <a:latin typeface="Arial" panose="020B0604020202020204" pitchFamily="34" charset="0"/>
                <a:cs typeface="Arial" panose="020B0604020202020204" pitchFamily="34" charset="0"/>
              </a:rPr>
              <a:t>. Prescrive che a quella data sia raggiunto, dai paesi membri e comunque dalla Comunità, un abbattimento delle emissioni di almeno il 20% rispetto al 1990, un 20% di energia finale rinnovabile e, senza il vincolo dell’obbligo, un 20% in più di efficienza energetica. </a:t>
            </a:r>
          </a:p>
          <a:p>
            <a:pPr algn="just"/>
            <a:r>
              <a:rPr lang="it-IT" sz="2400" b="1" dirty="0">
                <a:latin typeface="Arial" panose="020B0604020202020204" pitchFamily="34" charset="0"/>
                <a:cs typeface="Arial" panose="020B0604020202020204" pitchFamily="34" charset="0"/>
              </a:rPr>
              <a:t>L’anno dopo la Commissione rende addirittura nota una </a:t>
            </a:r>
            <a:r>
              <a:rPr lang="it-IT" sz="2400" b="1" i="1" dirty="0" err="1">
                <a:latin typeface="Arial" panose="020B0604020202020204" pitchFamily="34" charset="0"/>
                <a:cs typeface="Arial" panose="020B0604020202020204" pitchFamily="34" charset="0"/>
                <a:hlinkClick r:id="rId3"/>
              </a:rPr>
              <a:t>Roadmap</a:t>
            </a:r>
            <a:r>
              <a:rPr lang="it-IT" sz="2400" b="1" i="1" dirty="0">
                <a:latin typeface="Arial" panose="020B0604020202020204" pitchFamily="34" charset="0"/>
                <a:cs typeface="Arial" panose="020B0604020202020204" pitchFamily="34" charset="0"/>
                <a:hlinkClick r:id="rId3"/>
              </a:rPr>
              <a:t> al 2050</a:t>
            </a:r>
            <a:r>
              <a:rPr lang="it-IT" sz="2400" b="1" i="1" dirty="0">
                <a:latin typeface="Arial" panose="020B0604020202020204" pitchFamily="34" charset="0"/>
                <a:cs typeface="Arial" panose="020B0604020202020204" pitchFamily="34" charset="0"/>
              </a:rPr>
              <a:t> </a:t>
            </a:r>
            <a:r>
              <a:rPr lang="it-IT" sz="2400" b="1" dirty="0">
                <a:latin typeface="Arial" panose="020B0604020202020204" pitchFamily="34" charset="0"/>
                <a:cs typeface="Arial" panose="020B0604020202020204" pitchFamily="34" charset="0"/>
              </a:rPr>
              <a:t>compatibile con i +2°C di </a:t>
            </a:r>
            <a:r>
              <a:rPr lang="it-IT" sz="2400" b="1" dirty="0" err="1">
                <a:latin typeface="Arial" panose="020B0604020202020204" pitchFamily="34" charset="0"/>
                <a:cs typeface="Arial" panose="020B0604020202020204" pitchFamily="34" charset="0"/>
              </a:rPr>
              <a:t>Copenhagen</a:t>
            </a:r>
            <a:r>
              <a:rPr lang="it-IT" sz="2400" b="1" dirty="0">
                <a:latin typeface="Arial" panose="020B0604020202020204" pitchFamily="34" charset="0"/>
                <a:cs typeface="Arial" panose="020B0604020202020204" pitchFamily="34" charset="0"/>
              </a:rPr>
              <a:t>, con l’ambizione che venga adottata a livello mondiale. I </a:t>
            </a:r>
            <a:r>
              <a:rPr lang="it-IT" sz="2400" b="1" i="1" dirty="0">
                <a:latin typeface="Arial" panose="020B0604020202020204" pitchFamily="34" charset="0"/>
                <a:cs typeface="Arial" panose="020B0604020202020204" pitchFamily="34" charset="0"/>
              </a:rPr>
              <a:t>mi</a:t>
            </a:r>
            <a:r>
              <a:rPr lang="en-US" sz="2400" b="1" i="1" dirty="0" err="1">
                <a:latin typeface="Arial" panose="020B0604020202020204" pitchFamily="34" charset="0"/>
                <a:cs typeface="Arial" panose="020B0604020202020204" pitchFamily="34" charset="0"/>
              </a:rPr>
              <a:t>lestone</a:t>
            </a:r>
            <a:r>
              <a:rPr lang="en-US" sz="2400" b="1" i="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di </a:t>
            </a:r>
            <a:r>
              <a:rPr lang="en-US" sz="2400" b="1" dirty="0" err="1">
                <a:latin typeface="Arial" panose="020B0604020202020204" pitchFamily="34" charset="0"/>
                <a:cs typeface="Arial" panose="020B0604020202020204" pitchFamily="34" charset="0"/>
              </a:rPr>
              <a:t>questo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percorso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sono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il</a:t>
            </a:r>
            <a:r>
              <a:rPr lang="en-US" sz="2400" b="1" dirty="0">
                <a:latin typeface="Arial" panose="020B0604020202020204" pitchFamily="34" charset="0"/>
                <a:cs typeface="Arial" panose="020B0604020202020204" pitchFamily="34" charset="0"/>
              </a:rPr>
              <a:t> 40% di </a:t>
            </a:r>
            <a:r>
              <a:rPr lang="en-US" sz="2400" b="1" dirty="0" err="1">
                <a:latin typeface="Arial" panose="020B0604020202020204" pitchFamily="34" charset="0"/>
                <a:cs typeface="Arial" panose="020B0604020202020204" pitchFamily="34" charset="0"/>
              </a:rPr>
              <a:t>tagli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alle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emissioni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entro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il</a:t>
            </a:r>
            <a:r>
              <a:rPr lang="en-US" sz="2400" b="1" dirty="0">
                <a:latin typeface="Arial" panose="020B0604020202020204" pitchFamily="34" charset="0"/>
                <a:cs typeface="Arial" panose="020B0604020202020204" pitchFamily="34" charset="0"/>
              </a:rPr>
              <a:t> 2030, </a:t>
            </a:r>
            <a:r>
              <a:rPr lang="en-US" sz="2400" b="1" dirty="0" err="1">
                <a:latin typeface="Arial" panose="020B0604020202020204" pitchFamily="34" charset="0"/>
                <a:cs typeface="Arial" panose="020B0604020202020204" pitchFamily="34" charset="0"/>
              </a:rPr>
              <a:t>il</a:t>
            </a:r>
            <a:r>
              <a:rPr lang="en-US" sz="2400" b="1" dirty="0">
                <a:latin typeface="Arial" panose="020B0604020202020204" pitchFamily="34" charset="0"/>
                <a:cs typeface="Arial" panose="020B0604020202020204" pitchFamily="34" charset="0"/>
              </a:rPr>
              <a:t> 60% al 2040 e l’80% al 2050 con </a:t>
            </a:r>
            <a:r>
              <a:rPr lang="en-US" sz="2400" b="1" dirty="0" err="1">
                <a:latin typeface="Arial" panose="020B0604020202020204" pitchFamily="34" charset="0"/>
                <a:cs typeface="Arial" panose="020B0604020202020204" pitchFamily="34" charset="0"/>
              </a:rPr>
              <a:t>identico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impegno</a:t>
            </a:r>
            <a:r>
              <a:rPr lang="en-US" sz="2400" b="1" dirty="0">
                <a:latin typeface="Arial" panose="020B0604020202020204" pitchFamily="34" charset="0"/>
                <a:cs typeface="Arial" panose="020B0604020202020204" pitchFamily="34" charset="0"/>
              </a:rPr>
              <a:t> da </a:t>
            </a:r>
            <a:r>
              <a:rPr lang="en-US" sz="2400" b="1" dirty="0" err="1">
                <a:latin typeface="Arial" panose="020B0604020202020204" pitchFamily="34" charset="0"/>
                <a:cs typeface="Arial" panose="020B0604020202020204" pitchFamily="34" charset="0"/>
              </a:rPr>
              <a:t>parte</a:t>
            </a:r>
            <a:r>
              <a:rPr lang="en-US" sz="2400" b="1" dirty="0">
                <a:latin typeface="Arial" panose="020B0604020202020204" pitchFamily="34" charset="0"/>
                <a:cs typeface="Arial" panose="020B0604020202020204" pitchFamily="34" charset="0"/>
              </a:rPr>
              <a:t> di </a:t>
            </a:r>
            <a:r>
              <a:rPr lang="en-US" sz="2400" b="1" dirty="0" err="1">
                <a:latin typeface="Arial" panose="020B0604020202020204" pitchFamily="34" charset="0"/>
                <a:cs typeface="Arial" panose="020B0604020202020204" pitchFamily="34" charset="0"/>
              </a:rPr>
              <a:t>tutti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settori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dell’economia</a:t>
            </a:r>
            <a:r>
              <a:rPr lang="en-US" sz="2400" b="1" dirty="0">
                <a:latin typeface="Arial" panose="020B0604020202020204" pitchFamily="34" charset="0"/>
                <a:cs typeface="Arial" panose="020B0604020202020204" pitchFamily="34" charset="0"/>
              </a:rPr>
              <a:t>. </a:t>
            </a:r>
            <a:endParaRPr lang="it-IT" sz="2400" dirty="0"/>
          </a:p>
        </p:txBody>
      </p:sp>
      <p:pic>
        <p:nvPicPr>
          <p:cNvPr id="6" name="Immagine 2">
            <a:extLst>
              <a:ext uri="{FF2B5EF4-FFF2-40B4-BE49-F238E27FC236}">
                <a16:creationId xmlns:a16="http://schemas.microsoft.com/office/drawing/2014/main" id="{89CBF30C-E41D-4102-8691-320B5B2CDF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257" t="29390" r="15463" b="28291"/>
          <a:stretch>
            <a:fillRect/>
          </a:stretch>
        </p:blipFill>
        <p:spPr bwMode="auto">
          <a:xfrm>
            <a:off x="11162157" y="206098"/>
            <a:ext cx="781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54DC60E5-A0AB-44F1-AABB-3E874A6BCA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9502"/>
          <a:stretch>
            <a:fillRect/>
          </a:stretch>
        </p:blipFill>
        <p:spPr bwMode="auto">
          <a:xfrm>
            <a:off x="11162157" y="672656"/>
            <a:ext cx="7810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0633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E84D8A-75E1-4EDD-AE28-EC9CCE032D75}"/>
              </a:ext>
            </a:extLst>
          </p:cNvPr>
          <p:cNvSpPr txBox="1"/>
          <p:nvPr/>
        </p:nvSpPr>
        <p:spPr>
          <a:xfrm>
            <a:off x="1188720" y="356616"/>
            <a:ext cx="9848088" cy="461665"/>
          </a:xfrm>
          <a:prstGeom prst="rect">
            <a:avLst/>
          </a:prstGeom>
          <a:noFill/>
        </p:spPr>
        <p:txBody>
          <a:bodyPr wrap="square" rtlCol="0">
            <a:spAutoFit/>
          </a:bodyPr>
          <a:lstStyle/>
          <a:p>
            <a:r>
              <a:rPr lang="it-IT" sz="2400" b="1" dirty="0">
                <a:solidFill>
                  <a:schemeClr val="accent6">
                    <a:lumMod val="60000"/>
                    <a:lumOff val="40000"/>
                  </a:schemeClr>
                </a:solidFill>
                <a:latin typeface="Arial" panose="020B0604020202020204" pitchFamily="34" charset="0"/>
                <a:cs typeface="Arial" panose="020B0604020202020204" pitchFamily="34" charset="0"/>
              </a:rPr>
              <a:t>2010: La </a:t>
            </a:r>
            <a:r>
              <a:rPr lang="it-IT" sz="2400" b="1" i="1" dirty="0" err="1">
                <a:solidFill>
                  <a:schemeClr val="accent6">
                    <a:lumMod val="60000"/>
                    <a:lumOff val="40000"/>
                  </a:schemeClr>
                </a:solidFill>
                <a:latin typeface="Arial" panose="020B0604020202020204" pitchFamily="34" charset="0"/>
                <a:cs typeface="Arial" panose="020B0604020202020204" pitchFamily="34" charset="0"/>
              </a:rPr>
              <a:t>Roadmap</a:t>
            </a:r>
            <a:r>
              <a:rPr lang="it-IT" sz="2400" b="1" dirty="0">
                <a:solidFill>
                  <a:schemeClr val="accent6">
                    <a:lumMod val="60000"/>
                    <a:lumOff val="40000"/>
                  </a:schemeClr>
                </a:solidFill>
                <a:latin typeface="Arial" panose="020B0604020202020204" pitchFamily="34" charset="0"/>
                <a:cs typeface="Arial" panose="020B0604020202020204" pitchFamily="34" charset="0"/>
              </a:rPr>
              <a:t> EU al 2050 per settori</a:t>
            </a:r>
            <a:endParaRPr lang="en-US" sz="2400" b="1" dirty="0">
              <a:solidFill>
                <a:schemeClr val="accent6">
                  <a:lumMod val="60000"/>
                  <a:lumOff val="40000"/>
                </a:schemeClr>
              </a:solidFill>
              <a:latin typeface="Arial" panose="020B0604020202020204" pitchFamily="34" charset="0"/>
              <a:cs typeface="Arial" panose="020B0604020202020204" pitchFamily="34" charset="0"/>
            </a:endParaRPr>
          </a:p>
        </p:txBody>
      </p:sp>
      <p:pic>
        <p:nvPicPr>
          <p:cNvPr id="6" name="Immagine 2">
            <a:extLst>
              <a:ext uri="{FF2B5EF4-FFF2-40B4-BE49-F238E27FC236}">
                <a16:creationId xmlns:a16="http://schemas.microsoft.com/office/drawing/2014/main" id="{89CBF30C-E41D-4102-8691-320B5B2CD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257" t="29390" r="15463" b="28291"/>
          <a:stretch>
            <a:fillRect/>
          </a:stretch>
        </p:blipFill>
        <p:spPr bwMode="auto">
          <a:xfrm>
            <a:off x="11162157" y="206098"/>
            <a:ext cx="781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54DC60E5-A0AB-44F1-AABB-3E874A6BCA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9502"/>
          <a:stretch>
            <a:fillRect/>
          </a:stretch>
        </p:blipFill>
        <p:spPr bwMode="auto">
          <a:xfrm>
            <a:off x="11162157" y="672656"/>
            <a:ext cx="7810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images.nature.com/full/nature-assets/nclimate/journal/v3/n1/images/nclimate1792-f1.jpg">
            <a:extLst>
              <a:ext uri="{FF2B5EF4-FFF2-40B4-BE49-F238E27FC236}">
                <a16:creationId xmlns:a16="http://schemas.microsoft.com/office/drawing/2014/main" id="{2DE3BF7C-EB53-4A0A-8176-BA95D8829B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720" y="1015175"/>
            <a:ext cx="9010650" cy="570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433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E84D8A-75E1-4EDD-AE28-EC9CCE032D75}"/>
              </a:ext>
            </a:extLst>
          </p:cNvPr>
          <p:cNvSpPr txBox="1"/>
          <p:nvPr/>
        </p:nvSpPr>
        <p:spPr>
          <a:xfrm>
            <a:off x="365760" y="489542"/>
            <a:ext cx="10634472" cy="461665"/>
          </a:xfrm>
          <a:prstGeom prst="rect">
            <a:avLst/>
          </a:prstGeom>
          <a:noFill/>
        </p:spPr>
        <p:txBody>
          <a:bodyPr wrap="square" rtlCol="0">
            <a:spAutoFit/>
          </a:bodyPr>
          <a:lstStyle/>
          <a:p>
            <a:r>
              <a:rPr lang="it-IT" sz="2400" b="1" dirty="0">
                <a:solidFill>
                  <a:schemeClr val="accent6">
                    <a:lumMod val="60000"/>
                    <a:lumOff val="40000"/>
                  </a:schemeClr>
                </a:solidFill>
                <a:latin typeface="Arial" panose="020B0604020202020204" pitchFamily="34" charset="0"/>
                <a:cs typeface="Arial" panose="020B0604020202020204" pitchFamily="34" charset="0"/>
              </a:rPr>
              <a:t>2010 - 2014: </a:t>
            </a:r>
            <a:r>
              <a:rPr lang="en-US" sz="2400" b="1" dirty="0" err="1">
                <a:solidFill>
                  <a:schemeClr val="accent6">
                    <a:lumMod val="60000"/>
                    <a:lumOff val="40000"/>
                  </a:schemeClr>
                </a:solidFill>
                <a:latin typeface="Arial" panose="020B0604020202020204" pitchFamily="34" charset="0"/>
                <a:cs typeface="Arial" panose="020B0604020202020204" pitchFamily="34" charset="0"/>
              </a:rPr>
              <a:t>Cancùn</a:t>
            </a:r>
            <a:r>
              <a:rPr lang="en-US" sz="2400" b="1" dirty="0">
                <a:solidFill>
                  <a:schemeClr val="accent6">
                    <a:lumMod val="60000"/>
                    <a:lumOff val="40000"/>
                  </a:schemeClr>
                </a:solidFill>
                <a:latin typeface="Arial" panose="020B0604020202020204" pitchFamily="34" charset="0"/>
                <a:cs typeface="Arial" panose="020B0604020202020204" pitchFamily="34" charset="0"/>
              </a:rPr>
              <a:t>, Durban, Doha, </a:t>
            </a:r>
            <a:r>
              <a:rPr lang="en-US" sz="2400" b="1" dirty="0" err="1">
                <a:solidFill>
                  <a:schemeClr val="accent6">
                    <a:lumMod val="60000"/>
                    <a:lumOff val="40000"/>
                  </a:schemeClr>
                </a:solidFill>
                <a:latin typeface="Arial" panose="020B0604020202020204" pitchFamily="34" charset="0"/>
                <a:cs typeface="Arial" panose="020B0604020202020204" pitchFamily="34" charset="0"/>
              </a:rPr>
              <a:t>Varsavia</a:t>
            </a:r>
            <a:r>
              <a:rPr lang="en-US" sz="2400" b="1" dirty="0">
                <a:solidFill>
                  <a:schemeClr val="accent6">
                    <a:lumMod val="60000"/>
                    <a:lumOff val="40000"/>
                  </a:schemeClr>
                </a:solidFill>
                <a:latin typeface="Arial" panose="020B0604020202020204" pitchFamily="34" charset="0"/>
                <a:cs typeface="Arial" panose="020B0604020202020204" pitchFamily="34" charset="0"/>
              </a:rPr>
              <a:t>, Lima</a:t>
            </a:r>
          </a:p>
        </p:txBody>
      </p:sp>
      <p:sp>
        <p:nvSpPr>
          <p:cNvPr id="5" name="CasellaDiTesto 4">
            <a:extLst>
              <a:ext uri="{FF2B5EF4-FFF2-40B4-BE49-F238E27FC236}">
                <a16:creationId xmlns:a16="http://schemas.microsoft.com/office/drawing/2014/main" id="{6F76AB5A-9BCA-4C90-A58D-A0D54E89EB78}"/>
              </a:ext>
            </a:extLst>
          </p:cNvPr>
          <p:cNvSpPr txBox="1"/>
          <p:nvPr/>
        </p:nvSpPr>
        <p:spPr>
          <a:xfrm>
            <a:off x="442452" y="1115568"/>
            <a:ext cx="11179276" cy="5339923"/>
          </a:xfrm>
          <a:prstGeom prst="rect">
            <a:avLst/>
          </a:prstGeom>
          <a:noFill/>
        </p:spPr>
        <p:txBody>
          <a:bodyPr wrap="square" rtlCol="0">
            <a:spAutoFit/>
          </a:bodyPr>
          <a:lstStyle/>
          <a:p>
            <a:pPr algn="just">
              <a:spcAft>
                <a:spcPts val="600"/>
              </a:spcAft>
            </a:pPr>
            <a:r>
              <a:rPr lang="it-IT" sz="2400" b="1" dirty="0">
                <a:latin typeface="Arial" panose="020B0604020202020204" pitchFamily="34" charset="0"/>
                <a:cs typeface="Arial" panose="020B0604020202020204" pitchFamily="34" charset="0"/>
              </a:rPr>
              <a:t>Le </a:t>
            </a:r>
            <a:r>
              <a:rPr lang="it-IT" sz="2400" b="1" i="1" dirty="0">
                <a:latin typeface="Arial" panose="020B0604020202020204" pitchFamily="34" charset="0"/>
                <a:cs typeface="Arial" panose="020B0604020202020204" pitchFamily="34" charset="0"/>
                <a:hlinkClick r:id="rId2"/>
              </a:rPr>
              <a:t>5 Conferenze delle Parti tra </a:t>
            </a:r>
            <a:r>
              <a:rPr lang="it-IT" sz="2400" b="1" i="1" dirty="0" err="1">
                <a:latin typeface="Arial" panose="020B0604020202020204" pitchFamily="34" charset="0"/>
                <a:cs typeface="Arial" panose="020B0604020202020204" pitchFamily="34" charset="0"/>
                <a:hlinkClick r:id="rId2"/>
              </a:rPr>
              <a:t>Copenhagen</a:t>
            </a:r>
            <a:r>
              <a:rPr lang="it-IT" sz="2400" b="1" i="1" dirty="0">
                <a:latin typeface="Arial" panose="020B0604020202020204" pitchFamily="34" charset="0"/>
                <a:cs typeface="Arial" panose="020B0604020202020204" pitchFamily="34" charset="0"/>
                <a:hlinkClick r:id="rId2"/>
              </a:rPr>
              <a:t> e Parigi</a:t>
            </a:r>
            <a:r>
              <a:rPr lang="it-IT" sz="2400" b="1" i="1" dirty="0">
                <a:latin typeface="Arial" panose="020B0604020202020204" pitchFamily="34" charset="0"/>
                <a:cs typeface="Arial" panose="020B0604020202020204" pitchFamily="34" charset="0"/>
              </a:rPr>
              <a:t> </a:t>
            </a:r>
            <a:r>
              <a:rPr lang="it-IT" sz="2400" b="1" dirty="0">
                <a:latin typeface="Arial" panose="020B0604020202020204" pitchFamily="34" charset="0"/>
                <a:cs typeface="Arial" panose="020B0604020202020204" pitchFamily="34" charset="0"/>
              </a:rPr>
              <a:t>riprendono faticosamente il filo del discorso bruscamente interrotto nel 2009. A </a:t>
            </a:r>
            <a:r>
              <a:rPr lang="it-IT" sz="2400" b="1" dirty="0" err="1">
                <a:latin typeface="Arial" panose="020B0604020202020204" pitchFamily="34" charset="0"/>
                <a:cs typeface="Arial" panose="020B0604020202020204" pitchFamily="34" charset="0"/>
              </a:rPr>
              <a:t>Cancùn</a:t>
            </a:r>
            <a:r>
              <a:rPr lang="it-IT" sz="2400" b="1" dirty="0">
                <a:latin typeface="Arial" panose="020B0604020202020204" pitchFamily="34" charset="0"/>
                <a:cs typeface="Arial" panose="020B0604020202020204" pitchFamily="34" charset="0"/>
              </a:rPr>
              <a:t> il negoziato riesce a riprendere quota. Qui si prende atto della fine dell’approccio </a:t>
            </a:r>
            <a:r>
              <a:rPr lang="it-IT" sz="2400" b="1" i="1" dirty="0">
                <a:latin typeface="Arial" panose="020B0604020202020204" pitchFamily="34" charset="0"/>
                <a:cs typeface="Arial" panose="020B0604020202020204" pitchFamily="34" charset="0"/>
              </a:rPr>
              <a:t>top-down</a:t>
            </a:r>
            <a:r>
              <a:rPr lang="it-IT" sz="2400" b="1" dirty="0">
                <a:latin typeface="Arial" panose="020B0604020202020204" pitchFamily="34" charset="0"/>
                <a:cs typeface="Arial" panose="020B0604020202020204" pitchFamily="34" charset="0"/>
              </a:rPr>
              <a:t> tipico di Kyoto e si concorda che i PVS </a:t>
            </a:r>
            <a:r>
              <a:rPr lang="en-US" sz="2400" b="1" i="1" dirty="0">
                <a:latin typeface="Arial" panose="020B0604020202020204" pitchFamily="34" charset="0"/>
                <a:cs typeface="Arial" panose="020B0604020202020204" pitchFamily="34" charset="0"/>
              </a:rPr>
              <a:t>"will take nationally appropriate mitigation actions [NAMA] in the context of sustainable development, supported by technology, finance and capacity-building, aimed at achieving a deviation in emissions relative to ‘business as usual’ emissions in 2020”.</a:t>
            </a:r>
          </a:p>
          <a:p>
            <a:pPr algn="just"/>
            <a:r>
              <a:rPr lang="en-US" sz="2400" b="1" dirty="0">
                <a:latin typeface="Arial" panose="020B0604020202020204" pitchFamily="34" charset="0"/>
                <a:cs typeface="Arial" panose="020B0604020202020204" pitchFamily="34" charset="0"/>
              </a:rPr>
              <a:t>A Durban </a:t>
            </a:r>
            <a:r>
              <a:rPr lang="en-US" sz="2400" b="1" dirty="0" err="1">
                <a:latin typeface="Arial" panose="020B0604020202020204" pitchFamily="34" charset="0"/>
                <a:cs typeface="Arial" panose="020B0604020202020204" pitchFamily="34" charset="0"/>
              </a:rPr>
              <a:t>nascono</a:t>
            </a:r>
            <a:r>
              <a:rPr lang="en-US" sz="2400" b="1" dirty="0">
                <a:latin typeface="Arial" panose="020B0604020202020204" pitchFamily="34" charset="0"/>
                <a:cs typeface="Arial" panose="020B0604020202020204" pitchFamily="34" charset="0"/>
              </a:rPr>
              <a:t> un </a:t>
            </a:r>
            <a:r>
              <a:rPr lang="en-US" sz="2400" b="1" dirty="0" err="1">
                <a:latin typeface="Arial" panose="020B0604020202020204" pitchFamily="34" charset="0"/>
                <a:cs typeface="Arial" panose="020B0604020202020204" pitchFamily="34" charset="0"/>
              </a:rPr>
              <a:t>nuovo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Gruppo</a:t>
            </a:r>
            <a:r>
              <a:rPr lang="en-US" sz="2400" b="1" dirty="0">
                <a:latin typeface="Arial" panose="020B0604020202020204" pitchFamily="34" charset="0"/>
                <a:cs typeface="Arial" panose="020B0604020202020204" pitchFamily="34" charset="0"/>
              </a:rPr>
              <a:t> di </a:t>
            </a:r>
            <a:r>
              <a:rPr lang="en-US" sz="2400" b="1" dirty="0" err="1">
                <a:latin typeface="Arial" panose="020B0604020202020204" pitchFamily="34" charset="0"/>
                <a:cs typeface="Arial" panose="020B0604020202020204" pitchFamily="34" charset="0"/>
              </a:rPr>
              <a:t>lavoro</a:t>
            </a:r>
            <a:r>
              <a:rPr lang="en-US" sz="2400" b="1" dirty="0">
                <a:latin typeface="Arial" panose="020B0604020202020204" pitchFamily="34" charset="0"/>
                <a:cs typeface="Arial" panose="020B0604020202020204" pitchFamily="34" charset="0"/>
              </a:rPr>
              <a:t> (ADP) e </a:t>
            </a:r>
            <a:r>
              <a:rPr lang="en-US" sz="2400" b="1" dirty="0" err="1">
                <a:latin typeface="Arial" panose="020B0604020202020204" pitchFamily="34" charset="0"/>
                <a:cs typeface="Arial" panose="020B0604020202020204" pitchFamily="34" charset="0"/>
              </a:rPr>
              <a:t>una</a:t>
            </a:r>
            <a:r>
              <a:rPr lang="en-US" sz="2400" b="1" dirty="0">
                <a:latin typeface="Arial" panose="020B0604020202020204" pitchFamily="34" charset="0"/>
                <a:cs typeface="Arial" panose="020B0604020202020204" pitchFamily="34" charset="0"/>
              </a:rPr>
              <a:t> </a:t>
            </a:r>
            <a:r>
              <a:rPr lang="en-US" sz="2400" b="1" i="1" dirty="0">
                <a:latin typeface="Arial" panose="020B0604020202020204" pitchFamily="34" charset="0"/>
                <a:cs typeface="Arial" panose="020B0604020202020204" pitchFamily="34" charset="0"/>
              </a:rPr>
              <a:t>Roadmap</a:t>
            </a:r>
            <a:r>
              <a:rPr lang="en-US" sz="2400" b="1" dirty="0">
                <a:latin typeface="Arial" panose="020B0604020202020204" pitchFamily="34" charset="0"/>
                <a:cs typeface="Arial" panose="020B0604020202020204" pitchFamily="34" charset="0"/>
              </a:rPr>
              <a:t> in </a:t>
            </a:r>
            <a:r>
              <a:rPr lang="en-US" sz="2400" b="1" dirty="0" err="1">
                <a:latin typeface="Arial" panose="020B0604020202020204" pitchFamily="34" charset="0"/>
                <a:cs typeface="Arial" panose="020B0604020202020204" pitchFamily="34" charset="0"/>
              </a:rPr>
              <a:t>continuità</a:t>
            </a:r>
            <a:r>
              <a:rPr lang="en-US" sz="2400" b="1" dirty="0">
                <a:latin typeface="Arial" panose="020B0604020202020204" pitchFamily="34" charset="0"/>
                <a:cs typeface="Arial" panose="020B0604020202020204" pitchFamily="34" charset="0"/>
              </a:rPr>
              <a:t> con </a:t>
            </a:r>
            <a:r>
              <a:rPr lang="en-US" sz="2400" b="1" dirty="0" err="1">
                <a:latin typeface="Arial" panose="020B0604020202020204" pitchFamily="34" charset="0"/>
                <a:cs typeface="Arial" panose="020B0604020202020204" pitchFamily="34" charset="0"/>
              </a:rPr>
              <a:t>quella</a:t>
            </a:r>
            <a:r>
              <a:rPr lang="en-US" sz="2400" b="1" dirty="0">
                <a:latin typeface="Arial" panose="020B0604020202020204" pitchFamily="34" charset="0"/>
                <a:cs typeface="Arial" panose="020B0604020202020204" pitchFamily="34" charset="0"/>
              </a:rPr>
              <a:t> di Bali </a:t>
            </a:r>
            <a:r>
              <a:rPr lang="en-US" sz="2400" b="1" dirty="0" err="1">
                <a:latin typeface="Arial" panose="020B0604020202020204" pitchFamily="34" charset="0"/>
                <a:cs typeface="Arial" panose="020B0604020202020204" pitchFamily="34" charset="0"/>
              </a:rPr>
              <a:t>che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deve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portare</a:t>
            </a:r>
            <a:r>
              <a:rPr lang="en-US" sz="2400" b="1" dirty="0">
                <a:latin typeface="Arial" panose="020B0604020202020204" pitchFamily="34" charset="0"/>
                <a:cs typeface="Arial" panose="020B0604020202020204" pitchFamily="34" charset="0"/>
              </a:rPr>
              <a:t> ad un </a:t>
            </a:r>
            <a:r>
              <a:rPr lang="en-US" sz="2400" b="1" dirty="0" err="1">
                <a:latin typeface="Arial" panose="020B0604020202020204" pitchFamily="34" charset="0"/>
                <a:cs typeface="Arial" panose="020B0604020202020204" pitchFamily="34" charset="0"/>
              </a:rPr>
              <a:t>nuovo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Trattato</a:t>
            </a:r>
            <a:r>
              <a:rPr lang="en-US" sz="2400" b="1" dirty="0">
                <a:latin typeface="Arial" panose="020B0604020202020204" pitchFamily="34" charset="0"/>
                <a:cs typeface="Arial" panose="020B0604020202020204" pitchFamily="34" charset="0"/>
              </a:rPr>
              <a:t> con </a:t>
            </a:r>
            <a:r>
              <a:rPr lang="en-US" sz="2400" b="1" dirty="0" err="1">
                <a:latin typeface="Arial" panose="020B0604020202020204" pitchFamily="34" charset="0"/>
                <a:cs typeface="Arial" panose="020B0604020202020204" pitchFamily="34" charset="0"/>
              </a:rPr>
              <a:t>valore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legale</a:t>
            </a:r>
            <a:r>
              <a:rPr lang="en-US" sz="2400" b="1" dirty="0">
                <a:latin typeface="Arial" panose="020B0604020202020204" pitchFamily="34" charset="0"/>
                <a:cs typeface="Arial" panose="020B0604020202020204" pitchFamily="34" charset="0"/>
              </a:rPr>
              <a:t> per </a:t>
            </a:r>
            <a:r>
              <a:rPr lang="en-US" sz="2400" b="1" dirty="0" err="1">
                <a:latin typeface="Arial" panose="020B0604020202020204" pitchFamily="34" charset="0"/>
                <a:cs typeface="Arial" panose="020B0604020202020204" pitchFamily="34" charset="0"/>
              </a:rPr>
              <a:t>tutti</a:t>
            </a:r>
            <a:r>
              <a:rPr lang="en-US" sz="2400" b="1" dirty="0">
                <a:latin typeface="Arial" panose="020B0604020202020204" pitchFamily="34" charset="0"/>
                <a:cs typeface="Arial" panose="020B0604020202020204" pitchFamily="34" charset="0"/>
              </a:rPr>
              <a:t> da </a:t>
            </a:r>
            <a:r>
              <a:rPr lang="en-US" sz="2400" b="1" dirty="0" err="1">
                <a:latin typeface="Arial" panose="020B0604020202020204" pitchFamily="34" charset="0"/>
                <a:cs typeface="Arial" panose="020B0604020202020204" pitchFamily="34" charset="0"/>
              </a:rPr>
              <a:t>approvare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nel</a:t>
            </a:r>
            <a:r>
              <a:rPr lang="en-US" sz="2400" b="1" dirty="0">
                <a:latin typeface="Arial" panose="020B0604020202020204" pitchFamily="34" charset="0"/>
                <a:cs typeface="Arial" panose="020B0604020202020204" pitchFamily="34" charset="0"/>
              </a:rPr>
              <a:t> 2015 per </a:t>
            </a:r>
            <a:r>
              <a:rPr lang="en-US" sz="2400" b="1" dirty="0" err="1">
                <a:latin typeface="Arial" panose="020B0604020202020204" pitchFamily="34" charset="0"/>
                <a:cs typeface="Arial" panose="020B0604020202020204" pitchFamily="34" charset="0"/>
              </a:rPr>
              <a:t>entrare</a:t>
            </a:r>
            <a:r>
              <a:rPr lang="en-US" sz="2400" b="1" dirty="0">
                <a:latin typeface="Arial" panose="020B0604020202020204" pitchFamily="34" charset="0"/>
                <a:cs typeface="Arial" panose="020B0604020202020204" pitchFamily="34" charset="0"/>
              </a:rPr>
              <a:t> in </a:t>
            </a:r>
            <a:r>
              <a:rPr lang="en-US" sz="2400" b="1" dirty="0" err="1">
                <a:latin typeface="Arial" panose="020B0604020202020204" pitchFamily="34" charset="0"/>
                <a:cs typeface="Arial" panose="020B0604020202020204" pitchFamily="34" charset="0"/>
              </a:rPr>
              <a:t>vigore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nel</a:t>
            </a:r>
            <a:r>
              <a:rPr lang="en-US" sz="2400" b="1" dirty="0">
                <a:latin typeface="Arial" panose="020B0604020202020204" pitchFamily="34" charset="0"/>
                <a:cs typeface="Arial" panose="020B0604020202020204" pitchFamily="34" charset="0"/>
              </a:rPr>
              <a:t> 2020, senza </a:t>
            </a:r>
            <a:r>
              <a:rPr lang="en-US" sz="2400" b="1" dirty="0" err="1">
                <a:latin typeface="Arial" panose="020B0604020202020204" pitchFamily="34" charset="0"/>
                <a:cs typeface="Arial" panose="020B0604020202020204" pitchFamily="34" charset="0"/>
              </a:rPr>
              <a:t>però</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dimenticare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l’urgenza</a:t>
            </a:r>
            <a:r>
              <a:rPr lang="en-US" sz="2400" b="1" dirty="0">
                <a:latin typeface="Arial" panose="020B0604020202020204" pitchFamily="34" charset="0"/>
                <a:cs typeface="Arial" panose="020B0604020202020204" pitchFamily="34" charset="0"/>
              </a:rPr>
              <a:t> di </a:t>
            </a:r>
            <a:r>
              <a:rPr lang="en-US" sz="2400" b="1" dirty="0" err="1">
                <a:latin typeface="Arial" panose="020B0604020202020204" pitchFamily="34" charset="0"/>
                <a:cs typeface="Arial" panose="020B0604020202020204" pitchFamily="34" charset="0"/>
              </a:rPr>
              <a:t>abbattere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sostanzialmente</a:t>
            </a:r>
            <a:r>
              <a:rPr lang="en-US" sz="2400" b="1" dirty="0">
                <a:latin typeface="Arial" panose="020B0604020202020204" pitchFamily="34" charset="0"/>
                <a:cs typeface="Arial" panose="020B0604020202020204" pitchFamily="34" charset="0"/>
              </a:rPr>
              <a:t> le emission GHG </a:t>
            </a:r>
            <a:r>
              <a:rPr lang="en-US" sz="2400" b="1" dirty="0" err="1">
                <a:latin typeface="Arial" panose="020B0604020202020204" pitchFamily="34" charset="0"/>
                <a:cs typeface="Arial" panose="020B0604020202020204" pitchFamily="34" charset="0"/>
              </a:rPr>
              <a:t>anche</a:t>
            </a:r>
            <a:r>
              <a:rPr lang="en-US" sz="2400" b="1" dirty="0">
                <a:latin typeface="Arial" panose="020B0604020202020204" pitchFamily="34" charset="0"/>
                <a:cs typeface="Arial" panose="020B0604020202020204" pitchFamily="34" charset="0"/>
              </a:rPr>
              <a:t> prima del 2020 con un </a:t>
            </a:r>
            <a:r>
              <a:rPr lang="en-US" sz="2400" b="1" dirty="0" err="1">
                <a:latin typeface="Arial" panose="020B0604020202020204" pitchFamily="34" charset="0"/>
                <a:cs typeface="Arial" panose="020B0604020202020204" pitchFamily="34" charset="0"/>
              </a:rPr>
              <a:t>rinnovato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impegno</a:t>
            </a:r>
            <a:r>
              <a:rPr lang="en-US" sz="2400" b="1" dirty="0">
                <a:latin typeface="Arial" panose="020B0604020202020204" pitchFamily="34" charset="0"/>
                <a:cs typeface="Arial" panose="020B0604020202020204" pitchFamily="34" charset="0"/>
              </a:rPr>
              <a:t> di </a:t>
            </a:r>
            <a:r>
              <a:rPr lang="en-US" sz="2400" b="1" dirty="0" err="1">
                <a:latin typeface="Arial" panose="020B0604020202020204" pitchFamily="34" charset="0"/>
                <a:cs typeface="Arial" panose="020B0604020202020204" pitchFamily="34" charset="0"/>
              </a:rPr>
              <a:t>tutti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Paesi</a:t>
            </a:r>
            <a:r>
              <a:rPr lang="en-US" sz="2400" b="1" dirty="0">
                <a:latin typeface="Arial" panose="020B0604020202020204" pitchFamily="34" charset="0"/>
                <a:cs typeface="Arial" panose="020B0604020202020204" pitchFamily="34" charset="0"/>
              </a:rPr>
              <a:t>. Il Nuovo </a:t>
            </a:r>
            <a:r>
              <a:rPr lang="en-US" sz="2400" b="1" dirty="0" err="1">
                <a:latin typeface="Arial" panose="020B0604020202020204" pitchFamily="34" charset="0"/>
                <a:cs typeface="Arial" panose="020B0604020202020204" pitchFamily="34" charset="0"/>
              </a:rPr>
              <a:t>Trattato</a:t>
            </a:r>
            <a:r>
              <a:rPr lang="en-US" sz="2400" b="1" dirty="0">
                <a:latin typeface="Arial" panose="020B0604020202020204" pitchFamily="34" charset="0"/>
                <a:cs typeface="Arial" panose="020B0604020202020204" pitchFamily="34" charset="0"/>
              </a:rPr>
              <a:t> è </a:t>
            </a:r>
            <a:r>
              <a:rPr lang="en-US" sz="2400" b="1" dirty="0" err="1">
                <a:latin typeface="Arial" panose="020B0604020202020204" pitchFamily="34" charset="0"/>
                <a:cs typeface="Arial" panose="020B0604020202020204" pitchFamily="34" charset="0"/>
              </a:rPr>
              <a:t>quello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oggi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chiamiamo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Accordo</a:t>
            </a:r>
            <a:r>
              <a:rPr lang="en-US" sz="2400" b="1" dirty="0">
                <a:latin typeface="Arial" panose="020B0604020202020204" pitchFamily="34" charset="0"/>
                <a:cs typeface="Arial" panose="020B0604020202020204" pitchFamily="34" charset="0"/>
              </a:rPr>
              <a:t> di </a:t>
            </a:r>
            <a:r>
              <a:rPr lang="en-US" sz="2400" b="1" dirty="0" err="1">
                <a:latin typeface="Arial" panose="020B0604020202020204" pitchFamily="34" charset="0"/>
                <a:cs typeface="Arial" panose="020B0604020202020204" pitchFamily="34" charset="0"/>
              </a:rPr>
              <a:t>Parigi</a:t>
            </a:r>
            <a:r>
              <a:rPr lang="en-US" sz="2400" b="1" dirty="0">
                <a:latin typeface="Arial" panose="020B0604020202020204" pitchFamily="34" charset="0"/>
                <a:cs typeface="Arial" panose="020B0604020202020204" pitchFamily="34" charset="0"/>
              </a:rPr>
              <a:t>. </a:t>
            </a:r>
            <a:endParaRPr lang="it-IT" sz="2400" dirty="0"/>
          </a:p>
        </p:txBody>
      </p:sp>
      <p:pic>
        <p:nvPicPr>
          <p:cNvPr id="6" name="Immagine 2">
            <a:extLst>
              <a:ext uri="{FF2B5EF4-FFF2-40B4-BE49-F238E27FC236}">
                <a16:creationId xmlns:a16="http://schemas.microsoft.com/office/drawing/2014/main" id="{89CBF30C-E41D-4102-8691-320B5B2CD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257" t="29390" r="15463" b="28291"/>
          <a:stretch>
            <a:fillRect/>
          </a:stretch>
        </p:blipFill>
        <p:spPr bwMode="auto">
          <a:xfrm>
            <a:off x="11162157" y="206098"/>
            <a:ext cx="781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54DC60E5-A0AB-44F1-AABB-3E874A6BCA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9502"/>
          <a:stretch>
            <a:fillRect/>
          </a:stretch>
        </p:blipFill>
        <p:spPr bwMode="auto">
          <a:xfrm>
            <a:off x="11162157" y="672656"/>
            <a:ext cx="7810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590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E84D8A-75E1-4EDD-AE28-EC9CCE032D75}"/>
              </a:ext>
            </a:extLst>
          </p:cNvPr>
          <p:cNvSpPr txBox="1"/>
          <p:nvPr/>
        </p:nvSpPr>
        <p:spPr>
          <a:xfrm>
            <a:off x="516193" y="441823"/>
            <a:ext cx="10341864" cy="461665"/>
          </a:xfrm>
          <a:prstGeom prst="rect">
            <a:avLst/>
          </a:prstGeom>
          <a:noFill/>
        </p:spPr>
        <p:txBody>
          <a:bodyPr wrap="square" rtlCol="0">
            <a:spAutoFit/>
          </a:bodyPr>
          <a:lstStyle/>
          <a:p>
            <a:r>
              <a:rPr lang="it-IT" sz="2400" b="1" dirty="0">
                <a:solidFill>
                  <a:schemeClr val="accent6">
                    <a:lumMod val="60000"/>
                    <a:lumOff val="40000"/>
                  </a:schemeClr>
                </a:solidFill>
                <a:latin typeface="Arial" panose="020B0604020202020204" pitchFamily="34" charset="0"/>
                <a:cs typeface="Arial" panose="020B0604020202020204" pitchFamily="34" charset="0"/>
              </a:rPr>
              <a:t>2012: </a:t>
            </a:r>
            <a:r>
              <a:rPr lang="en-US" sz="2400" b="1" dirty="0">
                <a:solidFill>
                  <a:schemeClr val="accent6">
                    <a:lumMod val="60000"/>
                    <a:lumOff val="40000"/>
                  </a:schemeClr>
                </a:solidFill>
                <a:latin typeface="Arial" panose="020B0604020202020204" pitchFamily="34" charset="0"/>
                <a:cs typeface="Arial" panose="020B0604020202020204" pitchFamily="34" charset="0"/>
              </a:rPr>
              <a:t>Rio+20 e la </a:t>
            </a:r>
            <a:r>
              <a:rPr lang="en-US" sz="2400" b="1" i="1" dirty="0">
                <a:solidFill>
                  <a:schemeClr val="accent6">
                    <a:lumMod val="60000"/>
                    <a:lumOff val="40000"/>
                  </a:schemeClr>
                </a:solidFill>
                <a:latin typeface="Arial" panose="020B0604020202020204" pitchFamily="34" charset="0"/>
                <a:cs typeface="Arial" panose="020B0604020202020204" pitchFamily="34" charset="0"/>
              </a:rPr>
              <a:t>Green economy</a:t>
            </a:r>
          </a:p>
        </p:txBody>
      </p:sp>
      <p:pic>
        <p:nvPicPr>
          <p:cNvPr id="6" name="Immagine 2">
            <a:extLst>
              <a:ext uri="{FF2B5EF4-FFF2-40B4-BE49-F238E27FC236}">
                <a16:creationId xmlns:a16="http://schemas.microsoft.com/office/drawing/2014/main" id="{89CBF30C-E41D-4102-8691-320B5B2CD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257" t="29390" r="15463" b="28291"/>
          <a:stretch>
            <a:fillRect/>
          </a:stretch>
        </p:blipFill>
        <p:spPr bwMode="auto">
          <a:xfrm>
            <a:off x="11162157" y="206098"/>
            <a:ext cx="781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54DC60E5-A0AB-44F1-AABB-3E874A6BCA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9502"/>
          <a:stretch>
            <a:fillRect/>
          </a:stretch>
        </p:blipFill>
        <p:spPr bwMode="auto">
          <a:xfrm>
            <a:off x="11162157" y="672656"/>
            <a:ext cx="7810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81C0D106-61F6-4D1F-A952-36B4E2609289}"/>
              </a:ext>
            </a:extLst>
          </p:cNvPr>
          <p:cNvSpPr txBox="1"/>
          <p:nvPr/>
        </p:nvSpPr>
        <p:spPr>
          <a:xfrm>
            <a:off x="516193" y="1107939"/>
            <a:ext cx="11159613" cy="5509200"/>
          </a:xfrm>
          <a:prstGeom prst="rect">
            <a:avLst/>
          </a:prstGeom>
          <a:noFill/>
        </p:spPr>
        <p:txBody>
          <a:bodyPr wrap="square" rtlCol="0">
            <a:spAutoFit/>
          </a:bodyPr>
          <a:lstStyle/>
          <a:p>
            <a:pPr algn="just">
              <a:lnSpc>
                <a:spcPct val="110000"/>
              </a:lnSpc>
            </a:pPr>
            <a:r>
              <a:rPr lang="it-IT" sz="2000" b="1" dirty="0">
                <a:latin typeface="Arial" panose="020B0604020202020204" pitchFamily="34" charset="0"/>
                <a:cs typeface="Arial" panose="020B0604020202020204" pitchFamily="34" charset="0"/>
              </a:rPr>
              <a:t>Nel ventennale di Rio si tiene ancora a Rio </a:t>
            </a:r>
            <a:r>
              <a:rPr lang="it-IT" sz="2000" b="1" i="1" dirty="0">
                <a:latin typeface="Arial" panose="020B0604020202020204" pitchFamily="34" charset="0"/>
                <a:cs typeface="Arial" panose="020B0604020202020204" pitchFamily="34" charset="0"/>
                <a:hlinkClick r:id="rId5"/>
              </a:rPr>
              <a:t>l’Earth Summit sullo sviluppo sostenibile</a:t>
            </a:r>
            <a:r>
              <a:rPr lang="it-IT" sz="2000" b="1" dirty="0">
                <a:latin typeface="Arial" panose="020B0604020202020204" pitchFamily="34" charset="0"/>
                <a:cs typeface="Arial" panose="020B0604020202020204" pitchFamily="34" charset="0"/>
              </a:rPr>
              <a:t>. La posta in gioco è la </a:t>
            </a:r>
            <a:r>
              <a:rPr lang="it-IT" sz="2000" b="1" i="1" dirty="0">
                <a:solidFill>
                  <a:schemeClr val="accent6">
                    <a:lumMod val="75000"/>
                  </a:schemeClr>
                </a:solidFill>
                <a:latin typeface="Arial" panose="020B0604020202020204" pitchFamily="34" charset="0"/>
                <a:cs typeface="Arial" panose="020B0604020202020204" pitchFamily="34" charset="0"/>
                <a:hlinkClick r:id="rId6"/>
              </a:rPr>
              <a:t>Green economy</a:t>
            </a:r>
            <a:r>
              <a:rPr lang="it-IT" sz="2000" b="1" i="1" dirty="0">
                <a:solidFill>
                  <a:schemeClr val="accent6">
                    <a:lumMod val="75000"/>
                  </a:schemeClr>
                </a:solidFill>
                <a:latin typeface="Arial" panose="020B0604020202020204" pitchFamily="34" charset="0"/>
                <a:cs typeface="Arial" panose="020B0604020202020204" pitchFamily="34" charset="0"/>
              </a:rPr>
              <a:t> </a:t>
            </a:r>
            <a:r>
              <a:rPr lang="it-IT" sz="2000" b="1" dirty="0">
                <a:latin typeface="Arial" panose="020B0604020202020204" pitchFamily="34" charset="0"/>
                <a:cs typeface="Arial" panose="020B0604020202020204" pitchFamily="34" charset="0"/>
              </a:rPr>
              <a:t>e una diversa forma di governo per lo Sviluppo sostenibile, fino ad allora assegnato ad una Commissione, la CSD, che nelle gerarchie ONU era troppo in basso e non aveva dato buona prova. Siamo a valle della crisi economica e l’UNEP si presenta con il sostegno dell’Europa e dell’Africa per candidarsi come Agenzia ONU per lo sviluppo sostenibile, con un imponente sforzo per la </a:t>
            </a:r>
            <a:r>
              <a:rPr lang="it-IT" sz="2000" b="1" i="1" dirty="0">
                <a:solidFill>
                  <a:schemeClr val="accent6">
                    <a:lumMod val="75000"/>
                  </a:schemeClr>
                </a:solidFill>
                <a:latin typeface="Arial" panose="020B0604020202020204" pitchFamily="34" charset="0"/>
                <a:cs typeface="Arial" panose="020B0604020202020204" pitchFamily="34" charset="0"/>
              </a:rPr>
              <a:t>Green economy </a:t>
            </a:r>
            <a:r>
              <a:rPr lang="it-IT" sz="2000" b="1" dirty="0">
                <a:latin typeface="Arial" panose="020B0604020202020204" pitchFamily="34" charset="0"/>
                <a:cs typeface="Arial" panose="020B0604020202020204" pitchFamily="34" charset="0"/>
              </a:rPr>
              <a:t>come direttrice per lo sviluppo sostenibile. Il progetto non ha seguito per l’opposizione dei PVS che rivendicano la peculiarità e la diversità delle vie nazionali allo sviluppo. Rio+20 conferma tutta la linea dei Principi di Rio. Per quanto riguarda il clima ci sui mantiene rispettosi dell’apparato e del grande sforzo negoziale della UNFCCC. Il governo mondiale dello SD passa nelle mani dell’ECOSOC e per esso di un </a:t>
            </a:r>
            <a:r>
              <a:rPr lang="it-IT" sz="2000" b="1" i="1" dirty="0">
                <a:latin typeface="Arial" panose="020B0604020202020204" pitchFamily="34" charset="0"/>
                <a:cs typeface="Arial" panose="020B0604020202020204" pitchFamily="34" charset="0"/>
                <a:hlinkClick r:id="rId7"/>
              </a:rPr>
              <a:t>High Level </a:t>
            </a:r>
            <a:r>
              <a:rPr lang="it-IT" sz="2000" b="1" i="1" dirty="0" err="1">
                <a:latin typeface="Arial" panose="020B0604020202020204" pitchFamily="34" charset="0"/>
                <a:cs typeface="Arial" panose="020B0604020202020204" pitchFamily="34" charset="0"/>
                <a:hlinkClick r:id="rId7"/>
              </a:rPr>
              <a:t>Political</a:t>
            </a:r>
            <a:r>
              <a:rPr lang="it-IT" sz="2000" b="1" i="1" dirty="0">
                <a:latin typeface="Arial" panose="020B0604020202020204" pitchFamily="34" charset="0"/>
                <a:cs typeface="Arial" panose="020B0604020202020204" pitchFamily="34" charset="0"/>
                <a:hlinkClick r:id="rId7"/>
              </a:rPr>
              <a:t> Forum</a:t>
            </a:r>
            <a:r>
              <a:rPr lang="it-IT" sz="2000" b="1" dirty="0">
                <a:latin typeface="Arial" panose="020B0604020202020204" pitchFamily="34" charset="0"/>
                <a:cs typeface="Arial" panose="020B0604020202020204" pitchFamily="34" charset="0"/>
              </a:rPr>
              <a:t>, HLPF, che terrà riunioni annuali. Ogni quattro anni sullo SD interverrà l’</a:t>
            </a:r>
            <a:r>
              <a:rPr lang="it-IT" sz="2000" b="1" dirty="0" err="1">
                <a:latin typeface="Arial" panose="020B0604020202020204" pitchFamily="34" charset="0"/>
                <a:cs typeface="Arial" panose="020B0604020202020204" pitchFamily="34" charset="0"/>
              </a:rPr>
              <a:t>Assembea</a:t>
            </a:r>
            <a:r>
              <a:rPr lang="it-IT" sz="2000" b="1" dirty="0">
                <a:latin typeface="Arial" panose="020B0604020202020204" pitchFamily="34" charset="0"/>
                <a:cs typeface="Arial" panose="020B0604020202020204" pitchFamily="34" charset="0"/>
              </a:rPr>
              <a:t> generale dell’ONU. Nessuna nuova Agenzia viene varata, l’UNEP viene rafforzata, dotata di un’Assemblea generale planetaria, ma viene ricondotta alle sole competenze ambientali. Le istanze di un governo dall’alto, </a:t>
            </a:r>
            <a:r>
              <a:rPr lang="it-IT" sz="2000" b="1" i="1" dirty="0">
                <a:latin typeface="Arial" panose="020B0604020202020204" pitchFamily="34" charset="0"/>
                <a:cs typeface="Arial" panose="020B0604020202020204" pitchFamily="34" charset="0"/>
              </a:rPr>
              <a:t>top-down</a:t>
            </a:r>
            <a:r>
              <a:rPr lang="it-IT" sz="2000" b="1" dirty="0">
                <a:latin typeface="Arial" panose="020B0604020202020204" pitchFamily="34" charset="0"/>
                <a:cs typeface="Arial" panose="020B0604020202020204" pitchFamily="34" charset="0"/>
              </a:rPr>
              <a:t>, dello sviluppo sostenibile, caro all’Europa,  passano in seconda linea.</a:t>
            </a:r>
          </a:p>
        </p:txBody>
      </p:sp>
    </p:spTree>
    <p:extLst>
      <p:ext uri="{BB962C8B-B14F-4D97-AF65-F5344CB8AC3E}">
        <p14:creationId xmlns:p14="http://schemas.microsoft.com/office/powerpoint/2010/main" val="913831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E84D8A-75E1-4EDD-AE28-EC9CCE032D75}"/>
              </a:ext>
            </a:extLst>
          </p:cNvPr>
          <p:cNvSpPr txBox="1"/>
          <p:nvPr/>
        </p:nvSpPr>
        <p:spPr>
          <a:xfrm>
            <a:off x="784903" y="386279"/>
            <a:ext cx="10241280" cy="461665"/>
          </a:xfrm>
          <a:prstGeom prst="rect">
            <a:avLst/>
          </a:prstGeom>
          <a:noFill/>
        </p:spPr>
        <p:txBody>
          <a:bodyPr wrap="square" rtlCol="0">
            <a:spAutoFit/>
          </a:bodyPr>
          <a:lstStyle/>
          <a:p>
            <a:r>
              <a:rPr lang="it-IT" sz="2400" b="1" dirty="0">
                <a:solidFill>
                  <a:schemeClr val="accent6">
                    <a:lumMod val="60000"/>
                    <a:lumOff val="40000"/>
                  </a:schemeClr>
                </a:solidFill>
                <a:latin typeface="Arial" panose="020B0604020202020204" pitchFamily="34" charset="0"/>
                <a:cs typeface="Arial" panose="020B0604020202020204" pitchFamily="34" charset="0"/>
              </a:rPr>
              <a:t>2012: </a:t>
            </a:r>
            <a:r>
              <a:rPr lang="en-US" sz="2400" b="1" dirty="0">
                <a:solidFill>
                  <a:schemeClr val="accent6">
                    <a:lumMod val="60000"/>
                    <a:lumOff val="40000"/>
                  </a:schemeClr>
                </a:solidFill>
                <a:latin typeface="Arial" panose="020B0604020202020204" pitchFamily="34" charset="0"/>
                <a:cs typeface="Arial" panose="020B0604020202020204" pitchFamily="34" charset="0"/>
              </a:rPr>
              <a:t>Che fine ha </a:t>
            </a:r>
            <a:r>
              <a:rPr lang="en-US" sz="2400" b="1" dirty="0" err="1">
                <a:solidFill>
                  <a:schemeClr val="accent6">
                    <a:lumMod val="60000"/>
                    <a:lumOff val="40000"/>
                  </a:schemeClr>
                </a:solidFill>
                <a:latin typeface="Arial" panose="020B0604020202020204" pitchFamily="34" charset="0"/>
                <a:cs typeface="Arial" panose="020B0604020202020204" pitchFamily="34" charset="0"/>
              </a:rPr>
              <a:t>fatto</a:t>
            </a:r>
            <a:r>
              <a:rPr lang="en-US" sz="2400" b="1" dirty="0">
                <a:solidFill>
                  <a:schemeClr val="accent6">
                    <a:lumMod val="60000"/>
                    <a:lumOff val="40000"/>
                  </a:schemeClr>
                </a:solidFill>
                <a:latin typeface="Arial" panose="020B0604020202020204" pitchFamily="34" charset="0"/>
                <a:cs typeface="Arial" panose="020B0604020202020204" pitchFamily="34" charset="0"/>
              </a:rPr>
              <a:t> </a:t>
            </a:r>
            <a:r>
              <a:rPr lang="en-US" sz="2400" b="1" dirty="0" err="1">
                <a:solidFill>
                  <a:schemeClr val="accent6">
                    <a:lumMod val="60000"/>
                    <a:lumOff val="40000"/>
                  </a:schemeClr>
                </a:solidFill>
                <a:latin typeface="Arial" panose="020B0604020202020204" pitchFamily="34" charset="0"/>
                <a:cs typeface="Arial" panose="020B0604020202020204" pitchFamily="34" charset="0"/>
              </a:rPr>
              <a:t>il</a:t>
            </a:r>
            <a:r>
              <a:rPr lang="en-US" sz="2400" b="1" dirty="0">
                <a:solidFill>
                  <a:schemeClr val="accent6">
                    <a:lumMod val="60000"/>
                    <a:lumOff val="40000"/>
                  </a:schemeClr>
                </a:solidFill>
                <a:latin typeface="Arial" panose="020B0604020202020204" pitchFamily="34" charset="0"/>
                <a:cs typeface="Arial" panose="020B0604020202020204" pitchFamily="34" charset="0"/>
              </a:rPr>
              <a:t> </a:t>
            </a:r>
            <a:r>
              <a:rPr lang="en-US" sz="2400" b="1" dirty="0" err="1">
                <a:solidFill>
                  <a:schemeClr val="accent6">
                    <a:lumMod val="60000"/>
                    <a:lumOff val="40000"/>
                  </a:schemeClr>
                </a:solidFill>
                <a:latin typeface="Arial" panose="020B0604020202020204" pitchFamily="34" charset="0"/>
                <a:cs typeface="Arial" panose="020B0604020202020204" pitchFamily="34" charset="0"/>
              </a:rPr>
              <a:t>Protocollo</a:t>
            </a:r>
            <a:r>
              <a:rPr lang="en-US" sz="2400" b="1" dirty="0">
                <a:solidFill>
                  <a:schemeClr val="accent6">
                    <a:lumMod val="60000"/>
                    <a:lumOff val="40000"/>
                  </a:schemeClr>
                </a:solidFill>
                <a:latin typeface="Arial" panose="020B0604020202020204" pitchFamily="34" charset="0"/>
                <a:cs typeface="Arial" panose="020B0604020202020204" pitchFamily="34" charset="0"/>
              </a:rPr>
              <a:t> di Kyoto?</a:t>
            </a:r>
          </a:p>
        </p:txBody>
      </p:sp>
      <p:sp>
        <p:nvSpPr>
          <p:cNvPr id="5" name="CasellaDiTesto 4">
            <a:extLst>
              <a:ext uri="{FF2B5EF4-FFF2-40B4-BE49-F238E27FC236}">
                <a16:creationId xmlns:a16="http://schemas.microsoft.com/office/drawing/2014/main" id="{6F76AB5A-9BCA-4C90-A58D-A0D54E89EB78}"/>
              </a:ext>
            </a:extLst>
          </p:cNvPr>
          <p:cNvSpPr txBox="1"/>
          <p:nvPr/>
        </p:nvSpPr>
        <p:spPr>
          <a:xfrm>
            <a:off x="589935" y="1115568"/>
            <a:ext cx="10854813" cy="5306068"/>
          </a:xfrm>
          <a:prstGeom prst="rect">
            <a:avLst/>
          </a:prstGeom>
          <a:noFill/>
        </p:spPr>
        <p:txBody>
          <a:bodyPr wrap="square" rtlCol="0">
            <a:spAutoFit/>
          </a:bodyPr>
          <a:lstStyle/>
          <a:p>
            <a:pPr algn="just">
              <a:lnSpc>
                <a:spcPct val="110000"/>
              </a:lnSpc>
            </a:pPr>
            <a:r>
              <a:rPr lang="en-US" sz="2200" b="1" dirty="0" err="1">
                <a:latin typeface="Arial" panose="020B0604020202020204" pitchFamily="34" charset="0"/>
                <a:cs typeface="Arial" panose="020B0604020202020204" pitchFamily="34" charset="0"/>
              </a:rPr>
              <a:t>Messo</a:t>
            </a:r>
            <a:r>
              <a:rPr lang="en-US" sz="2200" b="1" dirty="0">
                <a:latin typeface="Arial" panose="020B0604020202020204" pitchFamily="34" charset="0"/>
                <a:cs typeface="Arial" panose="020B0604020202020204" pitchFamily="34" charset="0"/>
              </a:rPr>
              <a:t> in </a:t>
            </a:r>
            <a:r>
              <a:rPr lang="en-US" sz="2200" b="1" dirty="0" err="1">
                <a:latin typeface="Arial" panose="020B0604020202020204" pitchFamily="34" charset="0"/>
                <a:cs typeface="Arial" panose="020B0604020202020204" pitchFamily="34" charset="0"/>
              </a:rPr>
              <a:t>discussione</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nei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suoi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principi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informatori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il</a:t>
            </a:r>
            <a:r>
              <a:rPr lang="en-US" sz="2200" b="1" dirty="0">
                <a:latin typeface="Arial" panose="020B0604020202020204" pitchFamily="34" charset="0"/>
                <a:cs typeface="Arial" panose="020B0604020202020204" pitchFamily="34" charset="0"/>
              </a:rPr>
              <a:t> KP </a:t>
            </a:r>
            <a:r>
              <a:rPr lang="en-US" sz="2200" b="1" dirty="0" err="1">
                <a:latin typeface="Arial" panose="020B0604020202020204" pitchFamily="34" charset="0"/>
                <a:cs typeface="Arial" panose="020B0604020202020204" pitchFamily="34" charset="0"/>
              </a:rPr>
              <a:t>sopravvive</a:t>
            </a:r>
            <a:r>
              <a:rPr lang="en-US" sz="2200" b="1" dirty="0">
                <a:latin typeface="Arial" panose="020B0604020202020204" pitchFamily="34" charset="0"/>
                <a:cs typeface="Arial" panose="020B0604020202020204" pitchFamily="34" charset="0"/>
              </a:rPr>
              <a:t> a </a:t>
            </a:r>
            <a:r>
              <a:rPr lang="en-US" sz="2200" b="1" dirty="0" err="1">
                <a:latin typeface="Arial" panose="020B0604020202020204" pitchFamily="34" charset="0"/>
                <a:cs typeface="Arial" panose="020B0604020202020204" pitchFamily="34" charset="0"/>
              </a:rPr>
              <a:t>parziale</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copertura</a:t>
            </a:r>
            <a:r>
              <a:rPr lang="en-US" sz="2200" b="1" dirty="0">
                <a:latin typeface="Arial" panose="020B0604020202020204" pitchFamily="34" charset="0"/>
                <a:cs typeface="Arial" panose="020B0604020202020204" pitchFamily="34" charset="0"/>
              </a:rPr>
              <a:t>, per </a:t>
            </a:r>
            <a:r>
              <a:rPr lang="en-US" sz="2200" b="1" dirty="0" err="1">
                <a:latin typeface="Arial" panose="020B0604020202020204" pitchFamily="34" charset="0"/>
                <a:cs typeface="Arial" panose="020B0604020202020204" pitchFamily="34" charset="0"/>
              </a:rPr>
              <a:t>i</a:t>
            </a:r>
            <a:r>
              <a:rPr lang="en-US" sz="2200" b="1" dirty="0">
                <a:latin typeface="Arial" panose="020B0604020202020204" pitchFamily="34" charset="0"/>
                <a:cs typeface="Arial" panose="020B0604020202020204" pitchFamily="34" charset="0"/>
              </a:rPr>
              <a:t> soli </a:t>
            </a:r>
            <a:r>
              <a:rPr lang="en-US" sz="2200" b="1" dirty="0" err="1">
                <a:latin typeface="Arial" panose="020B0604020202020204" pitchFamily="34" charset="0"/>
                <a:cs typeface="Arial" panose="020B0604020202020204" pitchFamily="34" charset="0"/>
              </a:rPr>
              <a:t>paesi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sviluppati</a:t>
            </a:r>
            <a:r>
              <a:rPr lang="en-US" sz="2200" b="1" dirty="0">
                <a:latin typeface="Arial" panose="020B0604020202020204" pitchFamily="34" charset="0"/>
                <a:cs typeface="Arial" panose="020B0604020202020204" pitchFamily="34" charset="0"/>
              </a:rPr>
              <a:t> ex </a:t>
            </a:r>
            <a:r>
              <a:rPr lang="en-US" sz="2200" b="1" dirty="0" err="1">
                <a:latin typeface="Arial" panose="020B0604020202020204" pitchFamily="34" charset="0"/>
                <a:cs typeface="Arial" panose="020B0604020202020204" pitchFamily="34" charset="0"/>
              </a:rPr>
              <a:t>Annesso</a:t>
            </a:r>
            <a:r>
              <a:rPr lang="en-US" sz="2200" b="1" dirty="0">
                <a:latin typeface="Arial" panose="020B0604020202020204" pitchFamily="34" charset="0"/>
                <a:cs typeface="Arial" panose="020B0604020202020204" pitchFamily="34" charset="0"/>
              </a:rPr>
              <a:t> 1, del </a:t>
            </a:r>
            <a:r>
              <a:rPr lang="en-US" sz="2200" b="1" dirty="0" err="1">
                <a:latin typeface="Arial" panose="020B0604020202020204" pitchFamily="34" charset="0"/>
                <a:cs typeface="Arial" panose="020B0604020202020204" pitchFamily="34" charset="0"/>
              </a:rPr>
              <a:t>vuoto</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legislativo</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tra</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il</a:t>
            </a:r>
            <a:r>
              <a:rPr lang="en-US" sz="2200" b="1" dirty="0">
                <a:latin typeface="Arial" panose="020B0604020202020204" pitchFamily="34" charset="0"/>
                <a:cs typeface="Arial" panose="020B0604020202020204" pitchFamily="34" charset="0"/>
              </a:rPr>
              <a:t> 2012, </a:t>
            </a:r>
            <a:r>
              <a:rPr lang="en-US" sz="2200" b="1" dirty="0" err="1">
                <a:latin typeface="Arial" panose="020B0604020202020204" pitchFamily="34" charset="0"/>
                <a:cs typeface="Arial" panose="020B0604020202020204" pitchFamily="34" charset="0"/>
              </a:rPr>
              <a:t>quando</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scade</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il</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periodo</a:t>
            </a:r>
            <a:r>
              <a:rPr lang="en-US" sz="2200" b="1" dirty="0">
                <a:latin typeface="Arial" panose="020B0604020202020204" pitchFamily="34" charset="0"/>
                <a:cs typeface="Arial" panose="020B0604020202020204" pitchFamily="34" charset="0"/>
              </a:rPr>
              <a:t> di </a:t>
            </a:r>
            <a:r>
              <a:rPr lang="en-US" sz="2200" b="1" dirty="0" err="1">
                <a:latin typeface="Arial" panose="020B0604020202020204" pitchFamily="34" charset="0"/>
                <a:cs typeface="Arial" panose="020B0604020202020204" pitchFamily="34" charset="0"/>
              </a:rPr>
              <a:t>validità</a:t>
            </a:r>
            <a:r>
              <a:rPr lang="en-US" sz="2200" b="1" dirty="0">
                <a:latin typeface="Arial" panose="020B0604020202020204" pitchFamily="34" charset="0"/>
                <a:cs typeface="Arial" panose="020B0604020202020204" pitchFamily="34" charset="0"/>
              </a:rPr>
              <a:t> del KP e </a:t>
            </a:r>
            <a:r>
              <a:rPr lang="en-US" sz="2200" b="1" dirty="0" err="1">
                <a:latin typeface="Arial" panose="020B0604020202020204" pitchFamily="34" charset="0"/>
                <a:cs typeface="Arial" panose="020B0604020202020204" pitchFamily="34" charset="0"/>
              </a:rPr>
              <a:t>il</a:t>
            </a:r>
            <a:r>
              <a:rPr lang="en-US" sz="2200" b="1" dirty="0">
                <a:latin typeface="Arial" panose="020B0604020202020204" pitchFamily="34" charset="0"/>
                <a:cs typeface="Arial" panose="020B0604020202020204" pitchFamily="34" charset="0"/>
              </a:rPr>
              <a:t> 2020 </a:t>
            </a:r>
            <a:r>
              <a:rPr lang="en-US" sz="2200" b="1" dirty="0" err="1">
                <a:latin typeface="Arial" panose="020B0604020202020204" pitchFamily="34" charset="0"/>
                <a:cs typeface="Arial" panose="020B0604020202020204" pitchFamily="34" charset="0"/>
              </a:rPr>
              <a:t>quando</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dovrebbe</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entrare</a:t>
            </a:r>
            <a:r>
              <a:rPr lang="en-US" sz="2200" b="1" dirty="0">
                <a:latin typeface="Arial" panose="020B0604020202020204" pitchFamily="34" charset="0"/>
                <a:cs typeface="Arial" panose="020B0604020202020204" pitchFamily="34" charset="0"/>
              </a:rPr>
              <a:t> in </a:t>
            </a:r>
            <a:r>
              <a:rPr lang="en-US" sz="2200" b="1" dirty="0" err="1">
                <a:latin typeface="Arial" panose="020B0604020202020204" pitchFamily="34" charset="0"/>
                <a:cs typeface="Arial" panose="020B0604020202020204" pitchFamily="34" charset="0"/>
              </a:rPr>
              <a:t>forza</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il</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nuovo</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Trattato</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Così</a:t>
            </a:r>
            <a:r>
              <a:rPr lang="en-US" sz="2200" b="1" dirty="0">
                <a:latin typeface="Arial" panose="020B0604020202020204" pitchFamily="34" charset="0"/>
                <a:cs typeface="Arial" panose="020B0604020202020204" pitchFamily="34" charset="0"/>
              </a:rPr>
              <a:t> a Doha </a:t>
            </a:r>
            <a:r>
              <a:rPr lang="en-US" sz="2200" b="1" dirty="0" err="1">
                <a:latin typeface="Arial" panose="020B0604020202020204" pitchFamily="34" charset="0"/>
                <a:cs typeface="Arial" panose="020B0604020202020204" pitchFamily="34" charset="0"/>
              </a:rPr>
              <a:t>alcuni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paesi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accettano</a:t>
            </a:r>
            <a:r>
              <a:rPr lang="en-US" sz="2200" b="1" dirty="0">
                <a:latin typeface="Arial" panose="020B0604020202020204" pitchFamily="34" charset="0"/>
                <a:cs typeface="Arial" panose="020B0604020202020204" pitchFamily="34" charset="0"/>
              </a:rPr>
              <a:t> di </a:t>
            </a:r>
            <a:r>
              <a:rPr lang="en-US" sz="2200" b="1" dirty="0" err="1">
                <a:latin typeface="Arial" panose="020B0604020202020204" pitchFamily="34" charset="0"/>
                <a:cs typeface="Arial" panose="020B0604020202020204" pitchFamily="34" charset="0"/>
              </a:rPr>
              <a:t>votare</a:t>
            </a:r>
            <a:r>
              <a:rPr lang="en-US" sz="2200" b="1" dirty="0">
                <a:latin typeface="Arial" panose="020B0604020202020204" pitchFamily="34" charset="0"/>
                <a:cs typeface="Arial" panose="020B0604020202020204" pitchFamily="34" charset="0"/>
              </a:rPr>
              <a:t> un </a:t>
            </a:r>
            <a:r>
              <a:rPr lang="en-US" sz="2200" b="1" dirty="0" err="1">
                <a:latin typeface="Arial" panose="020B0604020202020204" pitchFamily="34" charset="0"/>
                <a:cs typeface="Arial" panose="020B0604020202020204" pitchFamily="34" charset="0"/>
                <a:hlinkClick r:id="rId2"/>
              </a:rPr>
              <a:t>emendamento</a:t>
            </a:r>
            <a:r>
              <a:rPr lang="en-US" sz="2200" b="1" dirty="0">
                <a:latin typeface="Arial" panose="020B0604020202020204" pitchFamily="34" charset="0"/>
                <a:cs typeface="Arial" panose="020B0604020202020204" pitchFamily="34" charset="0"/>
                <a:hlinkClick r:id="rId2"/>
              </a:rPr>
              <a:t> al KP</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ed</a:t>
            </a:r>
            <a:r>
              <a:rPr lang="en-US" sz="2200" b="1" dirty="0">
                <a:latin typeface="Arial" panose="020B0604020202020204" pitchFamily="34" charset="0"/>
                <a:cs typeface="Arial" panose="020B0604020202020204" pitchFamily="34" charset="0"/>
              </a:rPr>
              <a:t> un </a:t>
            </a:r>
            <a:r>
              <a:rPr lang="en-US" sz="2200" b="1" dirty="0" err="1">
                <a:latin typeface="Arial" panose="020B0604020202020204" pitchFamily="34" charset="0"/>
                <a:cs typeface="Arial" panose="020B0604020202020204" pitchFamily="34" charset="0"/>
              </a:rPr>
              <a:t>nuovo</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periodo</a:t>
            </a:r>
            <a:r>
              <a:rPr lang="en-US" sz="2200" b="1" dirty="0">
                <a:latin typeface="Arial" panose="020B0604020202020204" pitchFamily="34" charset="0"/>
                <a:cs typeface="Arial" panose="020B0604020202020204" pitchFamily="34" charset="0"/>
              </a:rPr>
              <a:t> di </a:t>
            </a:r>
            <a:r>
              <a:rPr lang="en-US" sz="2200" b="1" dirty="0" err="1">
                <a:latin typeface="Arial" panose="020B0604020202020204" pitchFamily="34" charset="0"/>
                <a:cs typeface="Arial" panose="020B0604020202020204" pitchFamily="34" charset="0"/>
              </a:rPr>
              <a:t>impegni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obbligatori</a:t>
            </a:r>
            <a:r>
              <a:rPr lang="en-US" sz="2200" b="1" dirty="0">
                <a:latin typeface="Arial" panose="020B0604020202020204" pitchFamily="34" charset="0"/>
                <a:cs typeface="Arial" panose="020B0604020202020204" pitchFamily="34" charset="0"/>
              </a:rPr>
              <a:t> al 2020 </a:t>
            </a:r>
            <a:r>
              <a:rPr lang="en-US" sz="2200" b="1" dirty="0" err="1">
                <a:latin typeface="Arial" panose="020B0604020202020204" pitchFamily="34" charset="0"/>
                <a:cs typeface="Arial" panose="020B0604020202020204" pitchFamily="34" charset="0"/>
              </a:rPr>
              <a:t>che</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comportano</a:t>
            </a:r>
            <a:r>
              <a:rPr lang="en-US" sz="2200" b="1" dirty="0">
                <a:latin typeface="Arial" panose="020B0604020202020204" pitchFamily="34" charset="0"/>
                <a:cs typeface="Arial" panose="020B0604020202020204" pitchFamily="34" charset="0"/>
              </a:rPr>
              <a:t> un </a:t>
            </a:r>
            <a:r>
              <a:rPr lang="en-US" sz="2200" b="1" dirty="0" err="1">
                <a:latin typeface="Arial" panose="020B0604020202020204" pitchFamily="34" charset="0"/>
                <a:cs typeface="Arial" panose="020B0604020202020204" pitchFamily="34" charset="0"/>
              </a:rPr>
              <a:t>abbattimento</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delle</a:t>
            </a:r>
            <a:r>
              <a:rPr lang="en-US" sz="2200" b="1" dirty="0">
                <a:latin typeface="Arial" panose="020B0604020202020204" pitchFamily="34" charset="0"/>
                <a:cs typeface="Arial" panose="020B0604020202020204" pitchFamily="34" charset="0"/>
              </a:rPr>
              <a:t> emission GHG di </a:t>
            </a:r>
            <a:r>
              <a:rPr lang="en-US" sz="2200" b="1" dirty="0" err="1">
                <a:latin typeface="Arial" panose="020B0604020202020204" pitchFamily="34" charset="0"/>
                <a:cs typeface="Arial" panose="020B0604020202020204" pitchFamily="34" charset="0"/>
              </a:rPr>
              <a:t>almeno</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il</a:t>
            </a:r>
            <a:r>
              <a:rPr lang="en-US" sz="2200" b="1" dirty="0">
                <a:latin typeface="Arial" panose="020B0604020202020204" pitchFamily="34" charset="0"/>
                <a:cs typeface="Arial" panose="020B0604020202020204" pitchFamily="34" charset="0"/>
              </a:rPr>
              <a:t> 18%, </a:t>
            </a:r>
            <a:r>
              <a:rPr lang="en-US" sz="2200" b="1" dirty="0" err="1">
                <a:latin typeface="Arial" panose="020B0604020202020204" pitchFamily="34" charset="0"/>
                <a:cs typeface="Arial" panose="020B0604020202020204" pitchFamily="34" charset="0"/>
              </a:rPr>
              <a:t>il</a:t>
            </a:r>
            <a:r>
              <a:rPr lang="en-US" sz="2200" b="1" dirty="0">
                <a:latin typeface="Arial" panose="020B0604020202020204" pitchFamily="34" charset="0"/>
                <a:cs typeface="Arial" panose="020B0604020202020204" pitchFamily="34" charset="0"/>
              </a:rPr>
              <a:t> c.d. KP 2. In </a:t>
            </a:r>
            <a:r>
              <a:rPr lang="en-US" sz="2200" b="1" dirty="0" err="1">
                <a:latin typeface="Arial" panose="020B0604020202020204" pitchFamily="34" charset="0"/>
                <a:cs typeface="Arial" panose="020B0604020202020204" pitchFamily="34" charset="0"/>
              </a:rPr>
              <a:t>tal</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modo</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assicura</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soprattutto</a:t>
            </a:r>
            <a:r>
              <a:rPr lang="en-US" sz="2200" b="1" dirty="0">
                <a:latin typeface="Arial" panose="020B0604020202020204" pitchFamily="34" charset="0"/>
                <a:cs typeface="Arial" panose="020B0604020202020204" pitchFamily="34" charset="0"/>
              </a:rPr>
              <a:t> la </a:t>
            </a:r>
            <a:r>
              <a:rPr lang="en-US" sz="2200" b="1" dirty="0" err="1">
                <a:latin typeface="Arial" panose="020B0604020202020204" pitchFamily="34" charset="0"/>
                <a:cs typeface="Arial" panose="020B0604020202020204" pitchFamily="34" charset="0"/>
              </a:rPr>
              <a:t>sopravvivenza</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delle</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attività</a:t>
            </a:r>
            <a:r>
              <a:rPr lang="en-US" sz="2200" b="1" dirty="0">
                <a:latin typeface="Arial" panose="020B0604020202020204" pitchFamily="34" charset="0"/>
                <a:cs typeface="Arial" panose="020B0604020202020204" pitchFamily="34" charset="0"/>
              </a:rPr>
              <a:t> del CMP per </a:t>
            </a:r>
            <a:r>
              <a:rPr lang="en-US" sz="2200" b="1" dirty="0" err="1">
                <a:latin typeface="Arial" panose="020B0604020202020204" pitchFamily="34" charset="0"/>
                <a:cs typeface="Arial" panose="020B0604020202020204" pitchFamily="34" charset="0"/>
              </a:rPr>
              <a:t>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paesi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sottoscrittori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Restano</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inattuati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provvedimenti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della</a:t>
            </a:r>
            <a:r>
              <a:rPr lang="en-US" sz="2200" b="1" dirty="0">
                <a:latin typeface="Arial" panose="020B0604020202020204" pitchFamily="34" charset="0"/>
                <a:cs typeface="Arial" panose="020B0604020202020204" pitchFamily="34" charset="0"/>
              </a:rPr>
              <a:t> </a:t>
            </a:r>
            <a:r>
              <a:rPr lang="en-US" sz="2200" b="1" i="1" dirty="0">
                <a:latin typeface="Arial" panose="020B0604020202020204" pitchFamily="34" charset="0"/>
                <a:cs typeface="Arial" panose="020B0604020202020204" pitchFamily="34" charset="0"/>
              </a:rPr>
              <a:t>compliance</a:t>
            </a:r>
            <a:r>
              <a:rPr lang="en-US" sz="2200" b="1" dirty="0">
                <a:latin typeface="Arial" panose="020B0604020202020204" pitchFamily="34" charset="0"/>
                <a:cs typeface="Arial" panose="020B0604020202020204" pitchFamily="34" charset="0"/>
              </a:rPr>
              <a:t> al KP </a:t>
            </a:r>
            <a:r>
              <a:rPr lang="en-US" sz="2200" b="1" dirty="0" err="1">
                <a:latin typeface="Arial" panose="020B0604020202020204" pitchFamily="34" charset="0"/>
                <a:cs typeface="Arial" panose="020B0604020202020204" pitchFamily="34" charset="0"/>
              </a:rPr>
              <a:t>dopo</a:t>
            </a:r>
            <a:r>
              <a:rPr lang="en-US" sz="2200" b="1" dirty="0">
                <a:latin typeface="Arial" panose="020B0604020202020204" pitchFamily="34" charset="0"/>
                <a:cs typeface="Arial" panose="020B0604020202020204" pitchFamily="34" charset="0"/>
              </a:rPr>
              <a:t> la </a:t>
            </a:r>
            <a:r>
              <a:rPr lang="en-US" sz="2200" b="1" dirty="0" err="1">
                <a:latin typeface="Arial" panose="020B0604020202020204" pitchFamily="34" charset="0"/>
                <a:cs typeface="Arial" panose="020B0604020202020204" pitchFamily="34" charset="0"/>
              </a:rPr>
              <a:t>verifica</a:t>
            </a:r>
            <a:r>
              <a:rPr lang="en-US" sz="2200" b="1" dirty="0">
                <a:latin typeface="Arial" panose="020B0604020202020204" pitchFamily="34" charset="0"/>
                <a:cs typeface="Arial" panose="020B0604020202020204" pitchFamily="34" charset="0"/>
              </a:rPr>
              <a:t> 2008-2012 e le </a:t>
            </a:r>
            <a:r>
              <a:rPr lang="en-US" sz="2200" b="1" dirty="0" err="1">
                <a:latin typeface="Arial" panose="020B0604020202020204" pitchFamily="34" charset="0"/>
                <a:cs typeface="Arial" panose="020B0604020202020204" pitchFamily="34" charset="0"/>
              </a:rPr>
              <a:t>sorti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dei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permessi</a:t>
            </a:r>
            <a:r>
              <a:rPr lang="en-US" sz="2200" b="1" dirty="0">
                <a:latin typeface="Arial" panose="020B0604020202020204" pitchFamily="34" charset="0"/>
                <a:cs typeface="Arial" panose="020B0604020202020204" pitchFamily="34" charset="0"/>
              </a:rPr>
              <a:t> di </a:t>
            </a:r>
            <a:r>
              <a:rPr lang="en-US" sz="2200" b="1" dirty="0" err="1">
                <a:latin typeface="Arial" panose="020B0604020202020204" pitchFamily="34" charset="0"/>
                <a:cs typeface="Arial" panose="020B0604020202020204" pitchFamily="34" charset="0"/>
              </a:rPr>
              <a:t>emissione</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che</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prodotti</a:t>
            </a:r>
            <a:r>
              <a:rPr lang="en-US" sz="2200" b="1" dirty="0">
                <a:latin typeface="Arial" panose="020B0604020202020204" pitchFamily="34" charset="0"/>
                <a:cs typeface="Arial" panose="020B0604020202020204" pitchFamily="34" charset="0"/>
              </a:rPr>
              <a:t> in </a:t>
            </a:r>
            <a:r>
              <a:rPr lang="en-US" sz="2200" b="1" dirty="0" err="1">
                <a:latin typeface="Arial" panose="020B0604020202020204" pitchFamily="34" charset="0"/>
                <a:cs typeface="Arial" panose="020B0604020202020204" pitchFamily="34" charset="0"/>
              </a:rPr>
              <a:t>massa</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dai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paesi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dell’est</a:t>
            </a:r>
            <a:r>
              <a:rPr lang="en-US" sz="2200" b="1" dirty="0">
                <a:latin typeface="Arial" panose="020B0604020202020204" pitchFamily="34" charset="0"/>
                <a:cs typeface="Arial" panose="020B0604020202020204" pitchFamily="34" charset="0"/>
              </a:rPr>
              <a:t> Europa, </a:t>
            </a:r>
            <a:r>
              <a:rPr lang="en-US" sz="2200" b="1" dirty="0" err="1">
                <a:latin typeface="Arial" panose="020B0604020202020204" pitchFamily="34" charset="0"/>
                <a:cs typeface="Arial" panose="020B0604020202020204" pitchFamily="34" charset="0"/>
              </a:rPr>
              <a:t>sono</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rimasti</a:t>
            </a:r>
            <a:r>
              <a:rPr lang="en-US" sz="2200" b="1" dirty="0">
                <a:latin typeface="Arial" panose="020B0604020202020204" pitchFamily="34" charset="0"/>
                <a:cs typeface="Arial" panose="020B0604020202020204" pitchFamily="34" charset="0"/>
              </a:rPr>
              <a:t> senza </a:t>
            </a:r>
            <a:r>
              <a:rPr lang="en-US" sz="2200" b="1" dirty="0" err="1">
                <a:latin typeface="Arial" panose="020B0604020202020204" pitchFamily="34" charset="0"/>
                <a:cs typeface="Arial" panose="020B0604020202020204" pitchFamily="34" charset="0"/>
              </a:rPr>
              <a:t>compratori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soprattutto</a:t>
            </a:r>
            <a:r>
              <a:rPr lang="en-US" sz="2200" b="1" dirty="0">
                <a:latin typeface="Arial" panose="020B0604020202020204" pitchFamily="34" charset="0"/>
                <a:cs typeface="Arial" panose="020B0604020202020204" pitchFamily="34" charset="0"/>
              </a:rPr>
              <a:t> per </a:t>
            </a:r>
            <a:r>
              <a:rPr lang="en-US" sz="2200" b="1" dirty="0" err="1">
                <a:latin typeface="Arial" panose="020B0604020202020204" pitchFamily="34" charset="0"/>
                <a:cs typeface="Arial" panose="020B0604020202020204" pitchFamily="34" charset="0"/>
              </a:rPr>
              <a:t>il</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ritiro</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degli</a:t>
            </a:r>
            <a:r>
              <a:rPr lang="en-US" sz="2200" b="1" dirty="0">
                <a:latin typeface="Arial" panose="020B0604020202020204" pitchFamily="34" charset="0"/>
                <a:cs typeface="Arial" panose="020B0604020202020204" pitchFamily="34" charset="0"/>
              </a:rPr>
              <a:t> USA dal KP.</a:t>
            </a:r>
          </a:p>
          <a:p>
            <a:pPr algn="just">
              <a:lnSpc>
                <a:spcPct val="110000"/>
              </a:lnSpc>
            </a:pPr>
            <a:r>
              <a:rPr lang="en-US" sz="2200" b="1" dirty="0">
                <a:latin typeface="Arial" panose="020B0604020202020204" pitchFamily="34" charset="0"/>
                <a:cs typeface="Arial" panose="020B0604020202020204" pitchFamily="34" charset="0"/>
              </a:rPr>
              <a:t>KP2 è </a:t>
            </a:r>
            <a:r>
              <a:rPr lang="en-US" sz="2200" b="1" dirty="0" err="1">
                <a:latin typeface="Arial" panose="020B0604020202020204" pitchFamily="34" charset="0"/>
                <a:cs typeface="Arial" panose="020B0604020202020204" pitchFamily="34" charset="0"/>
              </a:rPr>
              <a:t>accolto</a:t>
            </a:r>
            <a:r>
              <a:rPr lang="en-US" sz="2200" b="1" dirty="0">
                <a:latin typeface="Arial" panose="020B0604020202020204" pitchFamily="34" charset="0"/>
                <a:cs typeface="Arial" panose="020B0604020202020204" pitchFamily="34" charset="0"/>
              </a:rPr>
              <a:t> solo da EU </a:t>
            </a:r>
            <a:r>
              <a:rPr lang="en-US" sz="2200" b="1" dirty="0" err="1">
                <a:latin typeface="Arial" panose="020B0604020202020204" pitchFamily="34" charset="0"/>
                <a:cs typeface="Arial" panose="020B0604020202020204" pitchFamily="34" charset="0"/>
              </a:rPr>
              <a:t>ed</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altri</a:t>
            </a:r>
            <a:r>
              <a:rPr lang="en-US" sz="2200" b="1" dirty="0">
                <a:latin typeface="Arial" panose="020B0604020202020204" pitchFamily="34" charset="0"/>
                <a:cs typeface="Arial" panose="020B0604020202020204" pitchFamily="34" charset="0"/>
              </a:rPr>
              <a:t> per un </a:t>
            </a:r>
            <a:r>
              <a:rPr lang="en-US" sz="2200" b="1" dirty="0" err="1">
                <a:latin typeface="Arial" panose="020B0604020202020204" pitchFamily="34" charset="0"/>
                <a:cs typeface="Arial" panose="020B0604020202020204" pitchFamily="34" charset="0"/>
              </a:rPr>
              <a:t>totale</a:t>
            </a:r>
            <a:r>
              <a:rPr lang="en-US" sz="2200" b="1" dirty="0">
                <a:latin typeface="Arial" panose="020B0604020202020204" pitchFamily="34" charset="0"/>
                <a:cs typeface="Arial" panose="020B0604020202020204" pitchFamily="34" charset="0"/>
              </a:rPr>
              <a:t> del solo 15% </a:t>
            </a:r>
            <a:r>
              <a:rPr lang="en-US" sz="2200" b="1" dirty="0" err="1">
                <a:latin typeface="Arial" panose="020B0604020202020204" pitchFamily="34" charset="0"/>
                <a:cs typeface="Arial" panose="020B0604020202020204" pitchFamily="34" charset="0"/>
              </a:rPr>
              <a:t>delle</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emissioni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globali</a:t>
            </a:r>
            <a:r>
              <a:rPr lang="en-US" sz="2200" b="1" dirty="0">
                <a:latin typeface="Arial" panose="020B0604020202020204" pitchFamily="34" charset="0"/>
                <a:cs typeface="Arial" panose="020B0604020202020204" pitchFamily="34" charset="0"/>
              </a:rPr>
              <a:t>. A </a:t>
            </a:r>
            <a:r>
              <a:rPr lang="en-US" sz="2200" b="1" dirty="0" err="1">
                <a:latin typeface="Arial" panose="020B0604020202020204" pitchFamily="34" charset="0"/>
                <a:cs typeface="Arial" panose="020B0604020202020204" pitchFamily="34" charset="0"/>
              </a:rPr>
              <a:t>settembre</a:t>
            </a:r>
            <a:r>
              <a:rPr lang="en-US" sz="2200" b="1" dirty="0">
                <a:latin typeface="Arial" panose="020B0604020202020204" pitchFamily="34" charset="0"/>
                <a:cs typeface="Arial" panose="020B0604020202020204" pitchFamily="34" charset="0"/>
              </a:rPr>
              <a:t> 2018 </a:t>
            </a:r>
            <a:r>
              <a:rPr lang="en-US" sz="2200" b="1" dirty="0" err="1">
                <a:latin typeface="Arial" panose="020B0604020202020204" pitchFamily="34" charset="0"/>
                <a:cs typeface="Arial" panose="020B0604020202020204" pitchFamily="34" charset="0"/>
              </a:rPr>
              <a:t>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paesi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che</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hanno</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ratificato</a:t>
            </a:r>
            <a:r>
              <a:rPr lang="en-US" sz="2200" b="1" dirty="0">
                <a:latin typeface="Arial" panose="020B0604020202020204" pitchFamily="34" charset="0"/>
                <a:cs typeface="Arial" panose="020B0604020202020204" pitchFamily="34" charset="0"/>
              </a:rPr>
              <a:t> KP2 </a:t>
            </a:r>
            <a:r>
              <a:rPr lang="en-US" sz="2200" b="1" dirty="0" err="1">
                <a:latin typeface="Arial" panose="020B0604020202020204" pitchFamily="34" charset="0"/>
                <a:cs typeface="Arial" panose="020B0604020202020204" pitchFamily="34" charset="0"/>
              </a:rPr>
              <a:t>sono</a:t>
            </a:r>
            <a:r>
              <a:rPr lang="en-US" sz="2200" b="1" dirty="0">
                <a:latin typeface="Arial" panose="020B0604020202020204" pitchFamily="34" charset="0"/>
                <a:cs typeface="Arial" panose="020B0604020202020204" pitchFamily="34" charset="0"/>
              </a:rPr>
              <a:t> 117 </a:t>
            </a:r>
            <a:r>
              <a:rPr lang="en-US" sz="2200" b="1" dirty="0" err="1">
                <a:latin typeface="Arial" panose="020B0604020202020204" pitchFamily="34" charset="0"/>
                <a:cs typeface="Arial" panose="020B0604020202020204" pitchFamily="34" charset="0"/>
              </a:rPr>
              <a:t>contro</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i</a:t>
            </a:r>
            <a:r>
              <a:rPr lang="en-US" sz="2200" b="1" dirty="0">
                <a:latin typeface="Arial" panose="020B0604020202020204" pitchFamily="34" charset="0"/>
                <a:cs typeface="Arial" panose="020B0604020202020204" pitchFamily="34" charset="0"/>
              </a:rPr>
              <a:t> 144 </a:t>
            </a:r>
            <a:r>
              <a:rPr lang="en-US" sz="2200" b="1" dirty="0" err="1">
                <a:latin typeface="Arial" panose="020B0604020202020204" pitchFamily="34" charset="0"/>
                <a:cs typeface="Arial" panose="020B0604020202020204" pitchFamily="34" charset="0"/>
              </a:rPr>
              <a:t>necessari</a:t>
            </a:r>
            <a:r>
              <a:rPr lang="en-US" sz="2200" b="1" dirty="0">
                <a:latin typeface="Arial" panose="020B0604020202020204" pitchFamily="34" charset="0"/>
                <a:cs typeface="Arial" panose="020B0604020202020204" pitchFamily="34" charset="0"/>
              </a:rPr>
              <a:t> in base </a:t>
            </a:r>
            <a:r>
              <a:rPr lang="en-US" sz="2200" b="1" dirty="0" err="1">
                <a:latin typeface="Arial" panose="020B0604020202020204" pitchFamily="34" charset="0"/>
                <a:cs typeface="Arial" panose="020B0604020202020204" pitchFamily="34" charset="0"/>
              </a:rPr>
              <a:t>all’emendamento</a:t>
            </a:r>
            <a:r>
              <a:rPr lang="en-US" sz="2200" b="1" dirty="0">
                <a:latin typeface="Arial" panose="020B0604020202020204" pitchFamily="34" charset="0"/>
                <a:cs typeface="Arial" panose="020B0604020202020204" pitchFamily="34" charset="0"/>
              </a:rPr>
              <a:t> di Doha.</a:t>
            </a:r>
            <a:endParaRPr lang="en-US" sz="2200" dirty="0"/>
          </a:p>
        </p:txBody>
      </p:sp>
      <p:pic>
        <p:nvPicPr>
          <p:cNvPr id="6" name="Immagine 2">
            <a:extLst>
              <a:ext uri="{FF2B5EF4-FFF2-40B4-BE49-F238E27FC236}">
                <a16:creationId xmlns:a16="http://schemas.microsoft.com/office/drawing/2014/main" id="{89CBF30C-E41D-4102-8691-320B5B2CD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257" t="29390" r="15463" b="28291"/>
          <a:stretch>
            <a:fillRect/>
          </a:stretch>
        </p:blipFill>
        <p:spPr bwMode="auto">
          <a:xfrm>
            <a:off x="11162157" y="206098"/>
            <a:ext cx="781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54DC60E5-A0AB-44F1-AABB-3E874A6BCA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9502"/>
          <a:stretch>
            <a:fillRect/>
          </a:stretch>
        </p:blipFill>
        <p:spPr bwMode="auto">
          <a:xfrm>
            <a:off x="11162157" y="672656"/>
            <a:ext cx="7810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612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E84D8A-75E1-4EDD-AE28-EC9CCE032D75}"/>
              </a:ext>
            </a:extLst>
          </p:cNvPr>
          <p:cNvSpPr txBox="1"/>
          <p:nvPr/>
        </p:nvSpPr>
        <p:spPr>
          <a:xfrm>
            <a:off x="470916" y="499539"/>
            <a:ext cx="10634472" cy="461665"/>
          </a:xfrm>
          <a:prstGeom prst="rect">
            <a:avLst/>
          </a:prstGeom>
          <a:noFill/>
        </p:spPr>
        <p:txBody>
          <a:bodyPr wrap="square" rtlCol="0">
            <a:spAutoFit/>
          </a:bodyPr>
          <a:lstStyle/>
          <a:p>
            <a:r>
              <a:rPr lang="it-IT" sz="2400" b="1" dirty="0">
                <a:solidFill>
                  <a:schemeClr val="accent6">
                    <a:lumMod val="60000"/>
                    <a:lumOff val="40000"/>
                  </a:schemeClr>
                </a:solidFill>
                <a:latin typeface="Arial" panose="020B0604020202020204" pitchFamily="34" charset="0"/>
                <a:cs typeface="Arial" panose="020B0604020202020204" pitchFamily="34" charset="0"/>
              </a:rPr>
              <a:t>2015: L’</a:t>
            </a:r>
            <a:r>
              <a:rPr lang="en-US" sz="2400" b="1" dirty="0">
                <a:solidFill>
                  <a:schemeClr val="accent6">
                    <a:lumMod val="60000"/>
                    <a:lumOff val="40000"/>
                  </a:schemeClr>
                </a:solidFill>
                <a:latin typeface="Arial" panose="020B0604020202020204" pitchFamily="34" charset="0"/>
                <a:cs typeface="Arial" panose="020B0604020202020204" pitchFamily="34" charset="0"/>
              </a:rPr>
              <a:t>Agenda 2030</a:t>
            </a:r>
          </a:p>
        </p:txBody>
      </p:sp>
      <p:pic>
        <p:nvPicPr>
          <p:cNvPr id="6" name="Immagine 2">
            <a:extLst>
              <a:ext uri="{FF2B5EF4-FFF2-40B4-BE49-F238E27FC236}">
                <a16:creationId xmlns:a16="http://schemas.microsoft.com/office/drawing/2014/main" id="{89CBF30C-E41D-4102-8691-320B5B2CD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257" t="29390" r="15463" b="28291"/>
          <a:stretch>
            <a:fillRect/>
          </a:stretch>
        </p:blipFill>
        <p:spPr bwMode="auto">
          <a:xfrm>
            <a:off x="11162157" y="206098"/>
            <a:ext cx="781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54DC60E5-A0AB-44F1-AABB-3E874A6BCA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9502"/>
          <a:stretch>
            <a:fillRect/>
          </a:stretch>
        </p:blipFill>
        <p:spPr bwMode="auto">
          <a:xfrm>
            <a:off x="11162157" y="672656"/>
            <a:ext cx="7810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EAD809D2-C6ED-49DE-B886-8A0CB7C737DA}"/>
              </a:ext>
            </a:extLst>
          </p:cNvPr>
          <p:cNvSpPr txBox="1"/>
          <p:nvPr/>
        </p:nvSpPr>
        <p:spPr>
          <a:xfrm>
            <a:off x="470916" y="1067399"/>
            <a:ext cx="11042658" cy="5632311"/>
          </a:xfrm>
          <a:prstGeom prst="rect">
            <a:avLst/>
          </a:prstGeom>
          <a:noFill/>
        </p:spPr>
        <p:txBody>
          <a:bodyPr wrap="square" rtlCol="0">
            <a:spAutoFit/>
          </a:bodyPr>
          <a:lstStyle/>
          <a:p>
            <a:pPr algn="just"/>
            <a:r>
              <a:rPr lang="it-IT" sz="2400" b="1" dirty="0">
                <a:latin typeface="Arial" panose="020B0604020202020204" pitchFamily="34" charset="0"/>
                <a:cs typeface="Arial" panose="020B0604020202020204" pitchFamily="34" charset="0"/>
              </a:rPr>
              <a:t>Per lo Sviluppo sostenibile si configura un vero e proprio negoziato come per il clima, che dura tre anni dopo Rio+20. Va prendendo forma una nuova </a:t>
            </a:r>
            <a:r>
              <a:rPr lang="it-IT" sz="2400" b="1" i="1" dirty="0" err="1">
                <a:latin typeface="Arial" panose="020B0604020202020204" pitchFamily="34" charset="0"/>
                <a:cs typeface="Arial" panose="020B0604020202020204" pitchFamily="34" charset="0"/>
              </a:rPr>
              <a:t>governance</a:t>
            </a:r>
            <a:r>
              <a:rPr lang="it-IT" sz="2400" b="1" dirty="0">
                <a:latin typeface="Arial" panose="020B0604020202020204" pitchFamily="34" charset="0"/>
                <a:cs typeface="Arial" panose="020B0604020202020204" pitchFamily="34" charset="0"/>
              </a:rPr>
              <a:t> mondiale. Dopo Rio+20 entra in gioco l’</a:t>
            </a:r>
            <a:r>
              <a:rPr lang="it-IT" sz="2400" b="1" dirty="0" err="1">
                <a:solidFill>
                  <a:schemeClr val="accent6">
                    <a:lumMod val="75000"/>
                  </a:schemeClr>
                </a:solidFill>
                <a:latin typeface="Arial" panose="020B0604020202020204" pitchFamily="34" charset="0"/>
                <a:cs typeface="Arial" panose="020B0604020202020204" pitchFamily="34" charset="0"/>
              </a:rPr>
              <a:t>Ecosoc</a:t>
            </a:r>
            <a:r>
              <a:rPr lang="it-IT" sz="2400" b="1" dirty="0">
                <a:latin typeface="Arial" panose="020B0604020202020204" pitchFamily="34" charset="0"/>
                <a:cs typeface="Arial" panose="020B0604020202020204" pitchFamily="34" charset="0"/>
              </a:rPr>
              <a:t> che si dà il compito di saldare i Principi di Rio con l’Assemblea del Millennio e i </a:t>
            </a:r>
            <a:r>
              <a:rPr lang="it-IT" sz="2400" b="1" i="1" dirty="0">
                <a:solidFill>
                  <a:schemeClr val="accent6">
                    <a:lumMod val="75000"/>
                  </a:schemeClr>
                </a:solidFill>
                <a:latin typeface="Arial" panose="020B0604020202020204" pitchFamily="34" charset="0"/>
                <a:cs typeface="Arial" panose="020B0604020202020204" pitchFamily="34" charset="0"/>
                <a:hlinkClick r:id="rId5"/>
              </a:rPr>
              <a:t>Millennium Development </a:t>
            </a:r>
            <a:r>
              <a:rPr lang="it-IT" sz="2400" b="1" i="1" dirty="0" err="1">
                <a:solidFill>
                  <a:schemeClr val="accent6">
                    <a:lumMod val="75000"/>
                  </a:schemeClr>
                </a:solidFill>
                <a:latin typeface="Arial" panose="020B0604020202020204" pitchFamily="34" charset="0"/>
                <a:cs typeface="Arial" panose="020B0604020202020204" pitchFamily="34" charset="0"/>
                <a:hlinkClick r:id="rId5"/>
              </a:rPr>
              <a:t>Goals</a:t>
            </a:r>
            <a:r>
              <a:rPr lang="it-IT" sz="2400" b="1" dirty="0">
                <a:latin typeface="Arial" panose="020B0604020202020204" pitchFamily="34" charset="0"/>
                <a:cs typeface="Arial" panose="020B0604020202020204" pitchFamily="34" charset="0"/>
              </a:rPr>
              <a:t>, 8 obiettivi a scadenza 2015. L’Assemblea Generale del 2015, che deve verificarli, alza la posta con l’</a:t>
            </a:r>
            <a:r>
              <a:rPr lang="it-IT" sz="2400" b="1" i="1" dirty="0">
                <a:solidFill>
                  <a:schemeClr val="accent6">
                    <a:lumMod val="75000"/>
                  </a:schemeClr>
                </a:solidFill>
                <a:latin typeface="Arial" panose="020B0604020202020204" pitchFamily="34" charset="0"/>
                <a:cs typeface="Arial" panose="020B0604020202020204" pitchFamily="34" charset="0"/>
                <a:hlinkClick r:id="rId6"/>
              </a:rPr>
              <a:t>Agenda 2030</a:t>
            </a:r>
            <a:r>
              <a:rPr lang="it-IT" sz="2400" b="1" dirty="0">
                <a:latin typeface="Arial" panose="020B0604020202020204" pitchFamily="34" charset="0"/>
                <a:cs typeface="Arial" panose="020B0604020202020204" pitchFamily="34" charset="0"/>
              </a:rPr>
              <a:t>, un documento nella tradizione dell’Agenda 21 ma tutto rivolto agli obiettivi da raggiungere. Agenda 2030 propone 17 SDG a valore universale, articolati in 169 target presidiati da ben 231 indicatori, ma senza fare un esplicito ricorso al </a:t>
            </a:r>
            <a:r>
              <a:rPr lang="it-IT" sz="2400" b="1" i="1" dirty="0" err="1">
                <a:latin typeface="Arial" panose="020B0604020202020204" pitchFamily="34" charset="0"/>
                <a:cs typeface="Arial" panose="020B0604020202020204" pitchFamily="34" charset="0"/>
              </a:rPr>
              <a:t>command&amp;control</a:t>
            </a:r>
            <a:r>
              <a:rPr lang="it-IT" sz="2400" b="1" i="1" dirty="0">
                <a:latin typeface="Arial" panose="020B0604020202020204" pitchFamily="34" charset="0"/>
                <a:cs typeface="Arial" panose="020B0604020202020204" pitchFamily="34" charset="0"/>
              </a:rPr>
              <a:t> </a:t>
            </a:r>
            <a:r>
              <a:rPr lang="it-IT" sz="2400" b="1" dirty="0">
                <a:latin typeface="Arial" panose="020B0604020202020204" pitchFamily="34" charset="0"/>
                <a:cs typeface="Arial" panose="020B0604020202020204" pitchFamily="34" charset="0"/>
              </a:rPr>
              <a:t>o a politiche </a:t>
            </a:r>
            <a:r>
              <a:rPr lang="it-IT" sz="2400" b="1" i="1" dirty="0">
                <a:latin typeface="Arial" panose="020B0604020202020204" pitchFamily="34" charset="0"/>
                <a:cs typeface="Arial" panose="020B0604020202020204" pitchFamily="34" charset="0"/>
              </a:rPr>
              <a:t>top-down</a:t>
            </a:r>
            <a:r>
              <a:rPr lang="it-IT" sz="2400" b="1" dirty="0">
                <a:latin typeface="Arial" panose="020B0604020202020204" pitchFamily="34" charset="0"/>
                <a:cs typeface="Arial" panose="020B0604020202020204" pitchFamily="34" charset="0"/>
              </a:rPr>
              <a:t>. Per il clima c’è una delega di fatto alla </a:t>
            </a:r>
            <a:r>
              <a:rPr lang="it-IT" sz="2400" b="1" i="1" dirty="0" err="1">
                <a:latin typeface="Arial" panose="020B0604020202020204" pitchFamily="34" charset="0"/>
                <a:cs typeface="Arial" panose="020B0604020202020204" pitchFamily="34" charset="0"/>
              </a:rPr>
              <a:t>Roadmap</a:t>
            </a:r>
            <a:r>
              <a:rPr lang="it-IT" sz="2400" b="1" i="1" dirty="0">
                <a:latin typeface="Arial" panose="020B0604020202020204" pitchFamily="34" charset="0"/>
                <a:cs typeface="Arial" panose="020B0604020202020204" pitchFamily="34" charset="0"/>
              </a:rPr>
              <a:t> Durban-Parigi,</a:t>
            </a:r>
            <a:r>
              <a:rPr lang="it-IT" sz="2400" b="1" dirty="0">
                <a:latin typeface="Arial" panose="020B0604020202020204" pitchFamily="34" charset="0"/>
                <a:cs typeface="Arial" panose="020B0604020202020204" pitchFamily="34" charset="0"/>
              </a:rPr>
              <a:t> ma di rilievo è lo SDG 7, energia, che prescrive quanto necessario nella coscienza di tutti: raddoppiare il ritmo dell’efficienza energetica e sviluppare al massimo le fonti rinnovabili. Tutti gli SDG sono improntati a un nuovo modello di </a:t>
            </a:r>
            <a:r>
              <a:rPr lang="it-IT" sz="2400" b="1" i="1" dirty="0">
                <a:solidFill>
                  <a:schemeClr val="accent6">
                    <a:lumMod val="75000"/>
                  </a:schemeClr>
                </a:solidFill>
                <a:latin typeface="Arial" panose="020B0604020202020204" pitchFamily="34" charset="0"/>
                <a:cs typeface="Arial" panose="020B0604020202020204" pitchFamily="34" charset="0"/>
              </a:rPr>
              <a:t>Green economy </a:t>
            </a:r>
            <a:r>
              <a:rPr lang="it-IT" sz="2400" b="1" i="1" dirty="0" err="1">
                <a:latin typeface="Arial" panose="020B0604020202020204" pitchFamily="34" charset="0"/>
                <a:cs typeface="Arial" panose="020B0604020202020204" pitchFamily="34" charset="0"/>
              </a:rPr>
              <a:t>low</a:t>
            </a:r>
            <a:r>
              <a:rPr lang="it-IT" sz="2400" b="1" i="1" dirty="0">
                <a:latin typeface="Arial" panose="020B0604020202020204" pitchFamily="34" charset="0"/>
                <a:cs typeface="Arial" panose="020B0604020202020204" pitchFamily="34" charset="0"/>
              </a:rPr>
              <a:t>-carbon</a:t>
            </a:r>
            <a:r>
              <a:rPr lang="it-IT" sz="24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28578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E84D8A-75E1-4EDD-AE28-EC9CCE032D75}"/>
              </a:ext>
            </a:extLst>
          </p:cNvPr>
          <p:cNvSpPr txBox="1"/>
          <p:nvPr/>
        </p:nvSpPr>
        <p:spPr>
          <a:xfrm>
            <a:off x="402336" y="356616"/>
            <a:ext cx="10634472" cy="461665"/>
          </a:xfrm>
          <a:prstGeom prst="rect">
            <a:avLst/>
          </a:prstGeom>
          <a:noFill/>
        </p:spPr>
        <p:txBody>
          <a:bodyPr wrap="square" rtlCol="0">
            <a:spAutoFit/>
          </a:bodyPr>
          <a:lstStyle/>
          <a:p>
            <a:r>
              <a:rPr lang="it-IT" sz="2400" b="1" dirty="0">
                <a:solidFill>
                  <a:schemeClr val="accent6">
                    <a:lumMod val="60000"/>
                    <a:lumOff val="40000"/>
                  </a:schemeClr>
                </a:solidFill>
                <a:latin typeface="Arial" panose="020B0604020202020204" pitchFamily="34" charset="0"/>
                <a:cs typeface="Arial" panose="020B0604020202020204" pitchFamily="34" charset="0"/>
              </a:rPr>
              <a:t>2015: dagli MDG agli SDG per lo sviluppo sostenibile planetario</a:t>
            </a:r>
            <a:endParaRPr lang="en-US" sz="2400" b="1" dirty="0">
              <a:solidFill>
                <a:schemeClr val="accent6">
                  <a:lumMod val="60000"/>
                  <a:lumOff val="40000"/>
                </a:schemeClr>
              </a:solidFill>
              <a:latin typeface="Arial" panose="020B0604020202020204" pitchFamily="34" charset="0"/>
              <a:cs typeface="Arial" panose="020B0604020202020204" pitchFamily="34" charset="0"/>
            </a:endParaRPr>
          </a:p>
        </p:txBody>
      </p:sp>
      <p:pic>
        <p:nvPicPr>
          <p:cNvPr id="6" name="Immagine 2">
            <a:extLst>
              <a:ext uri="{FF2B5EF4-FFF2-40B4-BE49-F238E27FC236}">
                <a16:creationId xmlns:a16="http://schemas.microsoft.com/office/drawing/2014/main" id="{89CBF30C-E41D-4102-8691-320B5B2CD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257" t="29390" r="15463" b="28291"/>
          <a:stretch>
            <a:fillRect/>
          </a:stretch>
        </p:blipFill>
        <p:spPr bwMode="auto">
          <a:xfrm>
            <a:off x="11162157" y="206098"/>
            <a:ext cx="781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54DC60E5-A0AB-44F1-AABB-3E874A6BCA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9502"/>
          <a:stretch>
            <a:fillRect/>
          </a:stretch>
        </p:blipFill>
        <p:spPr bwMode="auto">
          <a:xfrm>
            <a:off x="11162157" y="672656"/>
            <a:ext cx="7810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EA7E16F1-155E-4B37-A04B-18A7FEDB5C64}"/>
              </a:ext>
            </a:extLst>
          </p:cNvPr>
          <p:cNvPicPr>
            <a:picLocks noChangeAspect="1"/>
          </p:cNvPicPr>
          <p:nvPr/>
        </p:nvPicPr>
        <p:blipFill rotWithShape="1">
          <a:blip r:embed="rId4"/>
          <a:srcRect l="50955" t="13480" r="28473" b="18800"/>
          <a:stretch/>
        </p:blipFill>
        <p:spPr>
          <a:xfrm>
            <a:off x="484632" y="818281"/>
            <a:ext cx="2852928" cy="6039719"/>
          </a:xfrm>
          <a:prstGeom prst="rect">
            <a:avLst/>
          </a:prstGeom>
        </p:spPr>
      </p:pic>
      <p:pic>
        <p:nvPicPr>
          <p:cNvPr id="12" name="Immagine 11">
            <a:extLst>
              <a:ext uri="{FF2B5EF4-FFF2-40B4-BE49-F238E27FC236}">
                <a16:creationId xmlns:a16="http://schemas.microsoft.com/office/drawing/2014/main" id="{6B878E09-5738-4DBC-B645-D39C4AF385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4373" y="856196"/>
            <a:ext cx="6868699" cy="6039719"/>
          </a:xfrm>
          <a:prstGeom prst="rect">
            <a:avLst/>
          </a:prstGeom>
        </p:spPr>
      </p:pic>
    </p:spTree>
    <p:extLst>
      <p:ext uri="{BB962C8B-B14F-4D97-AF65-F5344CB8AC3E}">
        <p14:creationId xmlns:p14="http://schemas.microsoft.com/office/powerpoint/2010/main" val="3757658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E84D8A-75E1-4EDD-AE28-EC9CCE032D75}"/>
              </a:ext>
            </a:extLst>
          </p:cNvPr>
          <p:cNvSpPr txBox="1"/>
          <p:nvPr/>
        </p:nvSpPr>
        <p:spPr>
          <a:xfrm>
            <a:off x="402336" y="356616"/>
            <a:ext cx="10634472" cy="461665"/>
          </a:xfrm>
          <a:prstGeom prst="rect">
            <a:avLst/>
          </a:prstGeom>
          <a:noFill/>
        </p:spPr>
        <p:txBody>
          <a:bodyPr wrap="square" rtlCol="0">
            <a:spAutoFit/>
          </a:bodyPr>
          <a:lstStyle/>
          <a:p>
            <a:r>
              <a:rPr lang="en-US" sz="2400" b="1" dirty="0">
                <a:solidFill>
                  <a:schemeClr val="accent6">
                    <a:lumMod val="60000"/>
                    <a:lumOff val="40000"/>
                  </a:schemeClr>
                </a:solidFill>
                <a:latin typeface="Arial" panose="020B0604020202020204" pitchFamily="34" charset="0"/>
                <a:cs typeface="Arial" panose="020B0604020202020204" pitchFamily="34" charset="0"/>
              </a:rPr>
              <a:t>Europa 2030, non </a:t>
            </a:r>
            <a:r>
              <a:rPr lang="en-US" sz="2400" b="1" dirty="0" err="1">
                <a:solidFill>
                  <a:schemeClr val="accent6">
                    <a:lumMod val="60000"/>
                    <a:lumOff val="40000"/>
                  </a:schemeClr>
                </a:solidFill>
                <a:latin typeface="Arial" panose="020B0604020202020204" pitchFamily="34" charset="0"/>
                <a:cs typeface="Arial" panose="020B0604020202020204" pitchFamily="34" charset="0"/>
              </a:rPr>
              <a:t>abbastanza</a:t>
            </a:r>
            <a:r>
              <a:rPr lang="en-US" sz="2400" b="1" dirty="0">
                <a:solidFill>
                  <a:schemeClr val="accent6">
                    <a:lumMod val="60000"/>
                    <a:lumOff val="40000"/>
                  </a:schemeClr>
                </a:solidFill>
                <a:latin typeface="Arial" panose="020B0604020202020204" pitchFamily="34" charset="0"/>
                <a:cs typeface="Arial" panose="020B0604020202020204" pitchFamily="34" charset="0"/>
              </a:rPr>
              <a:t> per </a:t>
            </a:r>
            <a:r>
              <a:rPr lang="en-US" sz="2400" b="1" dirty="0" err="1">
                <a:solidFill>
                  <a:schemeClr val="accent6">
                    <a:lumMod val="60000"/>
                    <a:lumOff val="40000"/>
                  </a:schemeClr>
                </a:solidFill>
                <a:latin typeface="Arial" panose="020B0604020202020204" pitchFamily="34" charset="0"/>
                <a:cs typeface="Arial" panose="020B0604020202020204" pitchFamily="34" charset="0"/>
              </a:rPr>
              <a:t>fermare</a:t>
            </a:r>
            <a:r>
              <a:rPr lang="en-US" sz="2400" b="1" dirty="0">
                <a:solidFill>
                  <a:schemeClr val="accent6">
                    <a:lumMod val="60000"/>
                    <a:lumOff val="40000"/>
                  </a:schemeClr>
                </a:solidFill>
                <a:latin typeface="Arial" panose="020B0604020202020204" pitchFamily="34" charset="0"/>
                <a:cs typeface="Arial" panose="020B0604020202020204" pitchFamily="34" charset="0"/>
              </a:rPr>
              <a:t> </a:t>
            </a:r>
            <a:r>
              <a:rPr lang="en-US" sz="2400" b="1" dirty="0" err="1">
                <a:solidFill>
                  <a:schemeClr val="accent6">
                    <a:lumMod val="60000"/>
                    <a:lumOff val="40000"/>
                  </a:schemeClr>
                </a:solidFill>
                <a:latin typeface="Arial" panose="020B0604020202020204" pitchFamily="34" charset="0"/>
                <a:cs typeface="Arial" panose="020B0604020202020204" pitchFamily="34" charset="0"/>
              </a:rPr>
              <a:t>il</a:t>
            </a:r>
            <a:r>
              <a:rPr lang="en-US" sz="2400" b="1" dirty="0">
                <a:solidFill>
                  <a:schemeClr val="accent6">
                    <a:lumMod val="60000"/>
                    <a:lumOff val="40000"/>
                  </a:schemeClr>
                </a:solidFill>
                <a:latin typeface="Arial" panose="020B0604020202020204" pitchFamily="34" charset="0"/>
                <a:cs typeface="Arial" panose="020B0604020202020204" pitchFamily="34" charset="0"/>
              </a:rPr>
              <a:t> </a:t>
            </a:r>
            <a:r>
              <a:rPr lang="en-US" sz="2400" b="1" dirty="0" err="1">
                <a:solidFill>
                  <a:schemeClr val="accent6">
                    <a:lumMod val="60000"/>
                    <a:lumOff val="40000"/>
                  </a:schemeClr>
                </a:solidFill>
                <a:latin typeface="Arial" panose="020B0604020202020204" pitchFamily="34" charset="0"/>
                <a:cs typeface="Arial" panose="020B0604020202020204" pitchFamily="34" charset="0"/>
              </a:rPr>
              <a:t>cambiamento</a:t>
            </a:r>
            <a:endParaRPr lang="en-US" sz="2400" b="1" dirty="0">
              <a:solidFill>
                <a:schemeClr val="accent6">
                  <a:lumMod val="60000"/>
                  <a:lumOff val="40000"/>
                </a:schemeClr>
              </a:solidFill>
              <a:latin typeface="Arial" panose="020B0604020202020204" pitchFamily="34" charset="0"/>
              <a:cs typeface="Arial" panose="020B0604020202020204" pitchFamily="34" charset="0"/>
            </a:endParaRPr>
          </a:p>
        </p:txBody>
      </p:sp>
      <p:pic>
        <p:nvPicPr>
          <p:cNvPr id="6" name="Immagine 2">
            <a:extLst>
              <a:ext uri="{FF2B5EF4-FFF2-40B4-BE49-F238E27FC236}">
                <a16:creationId xmlns:a16="http://schemas.microsoft.com/office/drawing/2014/main" id="{89CBF30C-E41D-4102-8691-320B5B2CD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257" t="29390" r="15463" b="28291"/>
          <a:stretch>
            <a:fillRect/>
          </a:stretch>
        </p:blipFill>
        <p:spPr bwMode="auto">
          <a:xfrm>
            <a:off x="11162157" y="99768"/>
            <a:ext cx="781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54DC60E5-A0AB-44F1-AABB-3E874A6BCA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9502"/>
          <a:stretch>
            <a:fillRect/>
          </a:stretch>
        </p:blipFill>
        <p:spPr bwMode="auto">
          <a:xfrm>
            <a:off x="11162157" y="524818"/>
            <a:ext cx="7810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37ED2C38-4D5E-462A-A56D-2651DCD08297}"/>
              </a:ext>
            </a:extLst>
          </p:cNvPr>
          <p:cNvSpPr txBox="1"/>
          <p:nvPr/>
        </p:nvSpPr>
        <p:spPr>
          <a:xfrm>
            <a:off x="402336" y="899722"/>
            <a:ext cx="11109959" cy="5586145"/>
          </a:xfrm>
          <a:prstGeom prst="rect">
            <a:avLst/>
          </a:prstGeom>
          <a:noFill/>
        </p:spPr>
        <p:txBody>
          <a:bodyPr wrap="square" rtlCol="0">
            <a:spAutoFit/>
          </a:bodyPr>
          <a:lstStyle/>
          <a:p>
            <a:pPr algn="just">
              <a:spcAft>
                <a:spcPts val="600"/>
              </a:spcAft>
            </a:pPr>
            <a:r>
              <a:rPr lang="it-IT" sz="2200" b="1" dirty="0">
                <a:latin typeface="Arial" panose="020B0604020202020204" pitchFamily="34" charset="0"/>
                <a:cs typeface="Arial" panose="020B0604020202020204" pitchFamily="34" charset="0"/>
              </a:rPr>
              <a:t>Nel febbraio 2015 la CE lancia l'</a:t>
            </a:r>
            <a:r>
              <a:rPr lang="it-IT" sz="2200" b="1" i="1" dirty="0">
                <a:solidFill>
                  <a:schemeClr val="accent6">
                    <a:lumMod val="75000"/>
                  </a:schemeClr>
                </a:solidFill>
                <a:latin typeface="Arial" panose="020B0604020202020204" pitchFamily="34" charset="0"/>
                <a:cs typeface="Arial" panose="020B0604020202020204" pitchFamily="34" charset="0"/>
                <a:hlinkClick r:id="rId4"/>
              </a:rPr>
              <a:t>Unione dell'energia</a:t>
            </a:r>
            <a:r>
              <a:rPr lang="it-IT" sz="2200" b="1" dirty="0">
                <a:latin typeface="Arial" panose="020B0604020202020204" pitchFamily="34" charset="0"/>
                <a:cs typeface="Arial" panose="020B0604020202020204" pitchFamily="34" charset="0"/>
              </a:rPr>
              <a:t>, una Strategia per la </a:t>
            </a:r>
            <a:r>
              <a:rPr lang="it-IT" sz="2200" b="1" dirty="0" err="1">
                <a:latin typeface="Arial" panose="020B0604020202020204" pitchFamily="34" charset="0"/>
                <a:cs typeface="Arial" panose="020B0604020202020204" pitchFamily="34" charset="0"/>
              </a:rPr>
              <a:t>decarbonizzazione</a:t>
            </a:r>
            <a:r>
              <a:rPr lang="it-IT" sz="2200" b="1" dirty="0">
                <a:latin typeface="Arial" panose="020B0604020202020204" pitchFamily="34" charset="0"/>
                <a:cs typeface="Arial" panose="020B0604020202020204" pitchFamily="34" charset="0"/>
              </a:rPr>
              <a:t> dell'economia, l’efficienza, la ricerca, l’innovazione e la competitività energetiche. Il 30 novembre 2016 pubblica un pacchetto di documenti legislativi e politici con 11 proposte legislative tra cui un titolo di sintesi, </a:t>
            </a:r>
            <a:r>
              <a:rPr lang="it-IT" sz="2200" b="1" i="1" dirty="0" err="1">
                <a:solidFill>
                  <a:schemeClr val="accent6">
                    <a:lumMod val="75000"/>
                  </a:schemeClr>
                </a:solidFill>
                <a:latin typeface="Arial" panose="020B0604020202020204" pitchFamily="34" charset="0"/>
                <a:cs typeface="Arial" panose="020B0604020202020204" pitchFamily="34" charset="0"/>
                <a:hlinkClick r:id="rId5"/>
              </a:rPr>
              <a:t>Clean</a:t>
            </a:r>
            <a:r>
              <a:rPr lang="it-IT" sz="2200" b="1" i="1" dirty="0">
                <a:solidFill>
                  <a:schemeClr val="accent6">
                    <a:lumMod val="75000"/>
                  </a:schemeClr>
                </a:solidFill>
                <a:latin typeface="Arial" panose="020B0604020202020204" pitchFamily="34" charset="0"/>
                <a:cs typeface="Arial" panose="020B0604020202020204" pitchFamily="34" charset="0"/>
                <a:hlinkClick r:id="rId5"/>
              </a:rPr>
              <a:t> </a:t>
            </a:r>
            <a:r>
              <a:rPr lang="it-IT" sz="2200" b="1" i="1" dirty="0" err="1">
                <a:solidFill>
                  <a:schemeClr val="accent6">
                    <a:lumMod val="75000"/>
                  </a:schemeClr>
                </a:solidFill>
                <a:latin typeface="Arial" panose="020B0604020202020204" pitchFamily="34" charset="0"/>
                <a:cs typeface="Arial" panose="020B0604020202020204" pitchFamily="34" charset="0"/>
                <a:hlinkClick r:id="rId5"/>
              </a:rPr>
              <a:t>energy</a:t>
            </a:r>
            <a:r>
              <a:rPr lang="it-IT" sz="2200" b="1" i="1" dirty="0">
                <a:solidFill>
                  <a:schemeClr val="accent6">
                    <a:lumMod val="75000"/>
                  </a:schemeClr>
                </a:solidFill>
                <a:latin typeface="Arial" panose="020B0604020202020204" pitchFamily="34" charset="0"/>
                <a:cs typeface="Arial" panose="020B0604020202020204" pitchFamily="34" charset="0"/>
                <a:hlinkClick r:id="rId5"/>
              </a:rPr>
              <a:t> for </a:t>
            </a:r>
            <a:r>
              <a:rPr lang="it-IT" sz="2200" b="1" i="1" dirty="0" err="1">
                <a:solidFill>
                  <a:schemeClr val="accent6">
                    <a:lumMod val="75000"/>
                  </a:schemeClr>
                </a:solidFill>
                <a:latin typeface="Arial" panose="020B0604020202020204" pitchFamily="34" charset="0"/>
                <a:cs typeface="Arial" panose="020B0604020202020204" pitchFamily="34" charset="0"/>
                <a:hlinkClick r:id="rId5"/>
              </a:rPr>
              <a:t>all</a:t>
            </a:r>
            <a:r>
              <a:rPr lang="it-IT" sz="2200" b="1" dirty="0">
                <a:latin typeface="Arial" panose="020B0604020202020204" pitchFamily="34" charset="0"/>
                <a:cs typeface="Arial" panose="020B0604020202020204" pitchFamily="34" charset="0"/>
              </a:rPr>
              <a:t>. Il pacchetto integra le iniziative già avviate dalla strategia EU 2030 adottata nel 2014 e dalla </a:t>
            </a:r>
            <a:r>
              <a:rPr lang="it-IT" sz="2200" b="1" dirty="0">
                <a:solidFill>
                  <a:schemeClr val="accent6">
                    <a:lumMod val="75000"/>
                  </a:schemeClr>
                </a:solidFill>
                <a:latin typeface="Arial" panose="020B0604020202020204" pitchFamily="34" charset="0"/>
                <a:cs typeface="Arial" panose="020B0604020202020204" pitchFamily="34" charset="0"/>
              </a:rPr>
              <a:t>Energy Union.</a:t>
            </a:r>
            <a:r>
              <a:rPr lang="it-IT" sz="2200" b="1" dirty="0">
                <a:latin typeface="Arial" panose="020B0604020202020204" pitchFamily="34" charset="0"/>
                <a:cs typeface="Arial" panose="020B0604020202020204" pitchFamily="34" charset="0"/>
              </a:rPr>
              <a:t> Non sono misure adeguate al perseguimento dell’Accordo di Parigi e nemmeno sono coerenti con la </a:t>
            </a:r>
            <a:r>
              <a:rPr lang="it-IT" sz="2200" b="1" i="1" dirty="0" err="1">
                <a:latin typeface="Arial" panose="020B0604020202020204" pitchFamily="34" charset="0"/>
                <a:cs typeface="Arial" panose="020B0604020202020204" pitchFamily="34" charset="0"/>
              </a:rPr>
              <a:t>roadmap</a:t>
            </a:r>
            <a:r>
              <a:rPr lang="it-IT" sz="2200" b="1" dirty="0">
                <a:latin typeface="Arial" panose="020B0604020202020204" pitchFamily="34" charset="0"/>
                <a:cs typeface="Arial" panose="020B0604020202020204" pitchFamily="34" charset="0"/>
              </a:rPr>
              <a:t> 2050 della CE.</a:t>
            </a:r>
          </a:p>
          <a:p>
            <a:pPr algn="just">
              <a:spcAft>
                <a:spcPts val="600"/>
              </a:spcAft>
            </a:pPr>
            <a:r>
              <a:rPr lang="it-IT" sz="2200" b="1" dirty="0">
                <a:latin typeface="Arial" panose="020B0604020202020204" pitchFamily="34" charset="0"/>
                <a:cs typeface="Arial" panose="020B0604020202020204" pitchFamily="34" charset="0"/>
              </a:rPr>
              <a:t>Nel 2018 i </a:t>
            </a:r>
            <a:r>
              <a:rPr lang="it-IT" sz="2200" b="1" i="1" dirty="0">
                <a:latin typeface="Arial" panose="020B0604020202020204" pitchFamily="34" charset="0"/>
                <a:cs typeface="Arial" panose="020B0604020202020204" pitchFamily="34" charset="0"/>
              </a:rPr>
              <a:t>target</a:t>
            </a:r>
            <a:r>
              <a:rPr lang="it-IT" sz="2200" b="1" dirty="0">
                <a:latin typeface="Arial" panose="020B0604020202020204" pitchFamily="34" charset="0"/>
                <a:cs typeface="Arial" panose="020B0604020202020204" pitchFamily="34" charset="0"/>
              </a:rPr>
              <a:t> vengono aggiornati,  imponendo a tutti i paesi una riduzione delle emissioni GHG sul 1990 di almeno il 40% (45%?) e poi almeno il 32% in media europea di energie rinnovabili (non più prioritarie?), con il 14% per i trasporti, e il 32,5% in meno (0,8%/anno reale), non obbligatorio,  di consumi energetici rispetto all’andamento tendenziale. I </a:t>
            </a:r>
            <a:r>
              <a:rPr lang="it-IT" sz="2200" b="1" i="1" dirty="0">
                <a:latin typeface="Arial" panose="020B0604020202020204" pitchFamily="34" charset="0"/>
                <a:cs typeface="Arial" panose="020B0604020202020204" pitchFamily="34" charset="0"/>
              </a:rPr>
              <a:t>target</a:t>
            </a:r>
            <a:r>
              <a:rPr lang="it-IT" sz="2200" b="1" dirty="0">
                <a:latin typeface="Arial" panose="020B0604020202020204" pitchFamily="34" charset="0"/>
                <a:cs typeface="Arial" panose="020B0604020202020204" pitchFamily="34" charset="0"/>
              </a:rPr>
              <a:t> verranno riconsiderati nel 2023. La CE rilancia </a:t>
            </a:r>
            <a:r>
              <a:rPr lang="it-IT" sz="2200" b="1" i="1" dirty="0">
                <a:latin typeface="Arial" panose="020B0604020202020204" pitchFamily="34" charset="0"/>
                <a:cs typeface="Arial" panose="020B0604020202020204" pitchFamily="34" charset="0"/>
                <a:hlinkClick r:id="rId6"/>
              </a:rPr>
              <a:t>il sistema ETS</a:t>
            </a:r>
            <a:r>
              <a:rPr lang="it-IT" sz="2200" b="1" dirty="0">
                <a:latin typeface="Arial" panose="020B0604020202020204" pitchFamily="34" charset="0"/>
                <a:cs typeface="Arial" panose="020B0604020202020204" pitchFamily="34" charset="0"/>
              </a:rPr>
              <a:t>, attualmente in grave crisi, con le fasi 3 e </a:t>
            </a:r>
            <a:r>
              <a:rPr lang="it-IT" sz="2200" b="1" i="1" dirty="0">
                <a:latin typeface="Arial" panose="020B0604020202020204" pitchFamily="34" charset="0"/>
                <a:cs typeface="Arial" panose="020B0604020202020204" pitchFamily="34" charset="0"/>
                <a:hlinkClick r:id="rId7"/>
              </a:rPr>
              <a:t>4 (2021-2030)</a:t>
            </a:r>
            <a:r>
              <a:rPr lang="it-IT" sz="2200" b="1" i="1" dirty="0">
                <a:latin typeface="Arial" panose="020B0604020202020204" pitchFamily="34" charset="0"/>
                <a:cs typeface="Arial" panose="020B0604020202020204" pitchFamily="34" charset="0"/>
              </a:rPr>
              <a:t>, </a:t>
            </a:r>
            <a:r>
              <a:rPr lang="it-IT" sz="2200" b="1" dirty="0">
                <a:latin typeface="Arial" panose="020B0604020202020204" pitchFamily="34" charset="0"/>
                <a:cs typeface="Arial" panose="020B0604020202020204" pitchFamily="34" charset="0"/>
              </a:rPr>
              <a:t>e stabilisce un </a:t>
            </a:r>
            <a:r>
              <a:rPr lang="it-IT" sz="2200" b="1" i="1" dirty="0" err="1">
                <a:solidFill>
                  <a:schemeClr val="accent6">
                    <a:lumMod val="75000"/>
                  </a:schemeClr>
                </a:solidFill>
                <a:latin typeface="Arial" panose="020B0604020202020204" pitchFamily="34" charset="0"/>
                <a:cs typeface="Arial" panose="020B0604020202020204" pitchFamily="34" charset="0"/>
                <a:hlinkClick r:id="rId8"/>
              </a:rPr>
              <a:t>effort</a:t>
            </a:r>
            <a:r>
              <a:rPr lang="it-IT" sz="2200" b="1" i="1" dirty="0">
                <a:solidFill>
                  <a:schemeClr val="accent6">
                    <a:lumMod val="75000"/>
                  </a:schemeClr>
                </a:solidFill>
                <a:latin typeface="Arial" panose="020B0604020202020204" pitchFamily="34" charset="0"/>
                <a:cs typeface="Arial" panose="020B0604020202020204" pitchFamily="34" charset="0"/>
                <a:hlinkClick r:id="rId8"/>
              </a:rPr>
              <a:t> sharing</a:t>
            </a:r>
            <a:r>
              <a:rPr lang="it-IT" sz="2200" b="1" dirty="0">
                <a:solidFill>
                  <a:schemeClr val="accent6">
                    <a:lumMod val="75000"/>
                  </a:schemeClr>
                </a:solidFill>
                <a:latin typeface="Arial" panose="020B0604020202020204" pitchFamily="34" charset="0"/>
                <a:cs typeface="Arial" panose="020B0604020202020204" pitchFamily="34" charset="0"/>
              </a:rPr>
              <a:t> </a:t>
            </a:r>
            <a:r>
              <a:rPr lang="it-IT" sz="2200" b="1" dirty="0">
                <a:latin typeface="Arial" panose="020B0604020202020204" pitchFamily="34" charset="0"/>
                <a:cs typeface="Arial" panose="020B0604020202020204" pitchFamily="34" charset="0"/>
              </a:rPr>
              <a:t>tra gli Stati membri per la riduzione delle emissioni nei settori non ETS rispetto al 2005. Confermato il -33% per l’Italia.</a:t>
            </a:r>
          </a:p>
        </p:txBody>
      </p:sp>
    </p:spTree>
    <p:extLst>
      <p:ext uri="{BB962C8B-B14F-4D97-AF65-F5344CB8AC3E}">
        <p14:creationId xmlns:p14="http://schemas.microsoft.com/office/powerpoint/2010/main" val="704274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E84D8A-75E1-4EDD-AE28-EC9CCE032D75}"/>
              </a:ext>
            </a:extLst>
          </p:cNvPr>
          <p:cNvSpPr txBox="1"/>
          <p:nvPr/>
        </p:nvSpPr>
        <p:spPr>
          <a:xfrm>
            <a:off x="402336" y="566461"/>
            <a:ext cx="10634472" cy="461665"/>
          </a:xfrm>
          <a:prstGeom prst="rect">
            <a:avLst/>
          </a:prstGeom>
          <a:noFill/>
        </p:spPr>
        <p:txBody>
          <a:bodyPr wrap="square" rtlCol="0">
            <a:spAutoFit/>
          </a:bodyPr>
          <a:lstStyle/>
          <a:p>
            <a:r>
              <a:rPr lang="it-IT" sz="2400" b="1" dirty="0">
                <a:solidFill>
                  <a:schemeClr val="accent6">
                    <a:lumMod val="60000"/>
                    <a:lumOff val="40000"/>
                  </a:schemeClr>
                </a:solidFill>
                <a:latin typeface="Arial" panose="020B0604020202020204" pitchFamily="34" charset="0"/>
                <a:cs typeface="Arial" panose="020B0604020202020204" pitchFamily="34" charset="0"/>
              </a:rPr>
              <a:t>2015: L’Accordo di </a:t>
            </a:r>
            <a:r>
              <a:rPr lang="en-US" sz="2400" b="1" dirty="0" err="1">
                <a:solidFill>
                  <a:schemeClr val="accent6">
                    <a:lumMod val="60000"/>
                    <a:lumOff val="40000"/>
                  </a:schemeClr>
                </a:solidFill>
                <a:latin typeface="Arial" panose="020B0604020202020204" pitchFamily="34" charset="0"/>
                <a:cs typeface="Arial" panose="020B0604020202020204" pitchFamily="34" charset="0"/>
              </a:rPr>
              <a:t>Parigi</a:t>
            </a:r>
            <a:endParaRPr lang="en-US" sz="2400" b="1" dirty="0">
              <a:solidFill>
                <a:schemeClr val="accent6">
                  <a:lumMod val="60000"/>
                  <a:lumOff val="40000"/>
                </a:schemeClr>
              </a:solidFill>
              <a:latin typeface="Arial" panose="020B0604020202020204" pitchFamily="34" charset="0"/>
              <a:cs typeface="Arial" panose="020B0604020202020204" pitchFamily="34" charset="0"/>
            </a:endParaRPr>
          </a:p>
        </p:txBody>
      </p:sp>
      <p:pic>
        <p:nvPicPr>
          <p:cNvPr id="6" name="Immagine 2">
            <a:extLst>
              <a:ext uri="{FF2B5EF4-FFF2-40B4-BE49-F238E27FC236}">
                <a16:creationId xmlns:a16="http://schemas.microsoft.com/office/drawing/2014/main" id="{89CBF30C-E41D-4102-8691-320B5B2CD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257" t="29390" r="15463" b="28291"/>
          <a:stretch>
            <a:fillRect/>
          </a:stretch>
        </p:blipFill>
        <p:spPr bwMode="auto">
          <a:xfrm>
            <a:off x="11162157" y="206098"/>
            <a:ext cx="781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54DC60E5-A0AB-44F1-AABB-3E874A6BCA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9502"/>
          <a:stretch>
            <a:fillRect/>
          </a:stretch>
        </p:blipFill>
        <p:spPr bwMode="auto">
          <a:xfrm>
            <a:off x="11162157" y="672656"/>
            <a:ext cx="7810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E60BD7C5-ADA0-47E1-AB37-DFC7E47BD8CE}"/>
              </a:ext>
            </a:extLst>
          </p:cNvPr>
          <p:cNvSpPr txBox="1"/>
          <p:nvPr/>
        </p:nvSpPr>
        <p:spPr>
          <a:xfrm>
            <a:off x="402336" y="1221763"/>
            <a:ext cx="11195402" cy="5262979"/>
          </a:xfrm>
          <a:prstGeom prst="rect">
            <a:avLst/>
          </a:prstGeom>
          <a:noFill/>
        </p:spPr>
        <p:txBody>
          <a:bodyPr wrap="square" rtlCol="0">
            <a:spAutoFit/>
          </a:bodyPr>
          <a:lstStyle/>
          <a:p>
            <a:pPr algn="just"/>
            <a:r>
              <a:rPr lang="it-IT" sz="2400" b="1" dirty="0">
                <a:latin typeface="Arial" panose="020B0604020202020204" pitchFamily="34" charset="0"/>
                <a:cs typeface="Arial" panose="020B0604020202020204" pitchFamily="34" charset="0"/>
              </a:rPr>
              <a:t>La </a:t>
            </a:r>
            <a:r>
              <a:rPr lang="it-IT" sz="2400" b="1" i="1" dirty="0">
                <a:latin typeface="Arial" panose="020B0604020202020204" pitchFamily="34" charset="0"/>
                <a:cs typeface="Arial" panose="020B0604020202020204" pitchFamily="34" charset="0"/>
                <a:hlinkClick r:id="rId5"/>
              </a:rPr>
              <a:t>COP 21 di Parigi</a:t>
            </a:r>
            <a:r>
              <a:rPr lang="it-IT" sz="2400" b="1" dirty="0">
                <a:latin typeface="Arial" panose="020B0604020202020204" pitchFamily="34" charset="0"/>
                <a:cs typeface="Arial" panose="020B0604020202020204" pitchFamily="34" charset="0"/>
              </a:rPr>
              <a:t> è circondata da grandi attese. Come già fu a </a:t>
            </a:r>
            <a:r>
              <a:rPr lang="it-IT" sz="2400" b="1" dirty="0" err="1">
                <a:latin typeface="Arial" panose="020B0604020202020204" pitchFamily="34" charset="0"/>
                <a:cs typeface="Arial" panose="020B0604020202020204" pitchFamily="34" charset="0"/>
              </a:rPr>
              <a:t>Copenhagen</a:t>
            </a:r>
            <a:r>
              <a:rPr lang="it-IT" sz="2400" b="1" dirty="0">
                <a:latin typeface="Arial" panose="020B0604020202020204" pitchFamily="34" charset="0"/>
                <a:cs typeface="Arial" panose="020B0604020202020204" pitchFamily="34" charset="0"/>
              </a:rPr>
              <a:t>, Parigi è il terminale dell’Accordo di Durban per un patto generazionale avente valore legale per tutti i Paesi. Grazie al ruolo attivo di Cina e Stati Uniti, che avevano firmato l’anno precedente un Patto per una comune lotta contro i cambiamenti climatici, e alle straordinarie capacità negoziali del governo francese, viene infine votato per acclamazione l’</a:t>
            </a:r>
            <a:r>
              <a:rPr lang="it-IT" sz="2400" b="1" i="1" dirty="0">
                <a:latin typeface="Arial" panose="020B0604020202020204" pitchFamily="34" charset="0"/>
                <a:cs typeface="Arial" panose="020B0604020202020204" pitchFamily="34" charset="0"/>
                <a:hlinkClick r:id="rId6"/>
              </a:rPr>
              <a:t>Accordo di Parigi </a:t>
            </a:r>
            <a:r>
              <a:rPr lang="it-IT" sz="2400" b="1" dirty="0">
                <a:latin typeface="Arial" panose="020B0604020202020204" pitchFamily="34" charset="0"/>
                <a:cs typeface="Arial" panose="020B0604020202020204" pitchFamily="34" charset="0"/>
              </a:rPr>
              <a:t>che si poggia concettualmente su tre punti:</a:t>
            </a:r>
          </a:p>
          <a:p>
            <a:pPr marL="342900" indent="-342900" algn="just">
              <a:buFontTx/>
              <a:buChar char="-"/>
            </a:pPr>
            <a:r>
              <a:rPr lang="it-IT" sz="2400" b="1" dirty="0">
                <a:latin typeface="Arial" panose="020B0604020202020204" pitchFamily="34" charset="0"/>
                <a:cs typeface="Arial" panose="020B0604020202020204" pitchFamily="34" charset="0"/>
              </a:rPr>
              <a:t>L’Accordo è vincolante e fissa a meno di 2°C l’obiettivo per l’anomalia termica a fine secolo, quanto più possibile vicina agli 1,5 °C;</a:t>
            </a:r>
          </a:p>
          <a:p>
            <a:pPr marL="342900" indent="-342900" algn="just">
              <a:buFontTx/>
              <a:buChar char="-"/>
            </a:pPr>
            <a:r>
              <a:rPr lang="it-IT" sz="2400" b="1" dirty="0">
                <a:latin typeface="Arial" panose="020B0604020202020204" pitchFamily="34" charset="0"/>
                <a:cs typeface="Arial" panose="020B0604020202020204" pitchFamily="34" charset="0"/>
              </a:rPr>
              <a:t>Il blocco dei paesi sviluppati rinuncia alla imposizione delle quote di abbattimento delle emissioni GHG a tutti i paesi: ognuno farà del suo meglio;</a:t>
            </a:r>
          </a:p>
          <a:p>
            <a:pPr marL="342900" indent="-342900" algn="just">
              <a:buFontTx/>
              <a:buChar char="-"/>
            </a:pPr>
            <a:r>
              <a:rPr lang="it-IT" sz="2400" b="1" dirty="0">
                <a:latin typeface="Arial" panose="020B0604020202020204" pitchFamily="34" charset="0"/>
                <a:cs typeface="Arial" panose="020B0604020202020204" pitchFamily="34" charset="0"/>
              </a:rPr>
              <a:t>La Cina e il blocco dei PVS rinunciano all’applicazione rigida del principio di Rio delle CBDR e fanno proprie le finalità dell’Accordo.</a:t>
            </a:r>
          </a:p>
        </p:txBody>
      </p:sp>
    </p:spTree>
    <p:extLst>
      <p:ext uri="{BB962C8B-B14F-4D97-AF65-F5344CB8AC3E}">
        <p14:creationId xmlns:p14="http://schemas.microsoft.com/office/powerpoint/2010/main" val="1237603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E84D8A-75E1-4EDD-AE28-EC9CCE032D75}"/>
              </a:ext>
            </a:extLst>
          </p:cNvPr>
          <p:cNvSpPr txBox="1"/>
          <p:nvPr/>
        </p:nvSpPr>
        <p:spPr>
          <a:xfrm>
            <a:off x="402336" y="356616"/>
            <a:ext cx="10634472" cy="461665"/>
          </a:xfrm>
          <a:prstGeom prst="rect">
            <a:avLst/>
          </a:prstGeom>
          <a:noFill/>
        </p:spPr>
        <p:txBody>
          <a:bodyPr wrap="square" rtlCol="0">
            <a:spAutoFit/>
          </a:bodyPr>
          <a:lstStyle/>
          <a:p>
            <a:r>
              <a:rPr lang="it-IT" sz="2400" b="1" dirty="0">
                <a:solidFill>
                  <a:schemeClr val="accent6">
                    <a:lumMod val="60000"/>
                    <a:lumOff val="40000"/>
                  </a:schemeClr>
                </a:solidFill>
                <a:latin typeface="Arial" panose="020B0604020202020204" pitchFamily="34" charset="0"/>
                <a:cs typeface="Arial" panose="020B0604020202020204" pitchFamily="34" charset="0"/>
              </a:rPr>
              <a:t>2015: </a:t>
            </a:r>
            <a:r>
              <a:rPr lang="en-US" sz="2400" b="1" dirty="0" err="1">
                <a:solidFill>
                  <a:schemeClr val="accent6">
                    <a:lumMod val="60000"/>
                    <a:lumOff val="40000"/>
                  </a:schemeClr>
                </a:solidFill>
                <a:latin typeface="Arial" panose="020B0604020202020204" pitchFamily="34" charset="0"/>
                <a:cs typeface="Arial" panose="020B0604020202020204" pitchFamily="34" charset="0"/>
              </a:rPr>
              <a:t>Parigi</a:t>
            </a:r>
            <a:r>
              <a:rPr lang="en-US" sz="2400" b="1" dirty="0">
                <a:solidFill>
                  <a:schemeClr val="accent6">
                    <a:lumMod val="60000"/>
                    <a:lumOff val="40000"/>
                  </a:schemeClr>
                </a:solidFill>
                <a:latin typeface="Arial" panose="020B0604020202020204" pitchFamily="34" charset="0"/>
                <a:cs typeface="Arial" panose="020B0604020202020204" pitchFamily="34" charset="0"/>
              </a:rPr>
              <a:t>, </a:t>
            </a:r>
            <a:r>
              <a:rPr lang="en-US" sz="2400" b="1" i="1" dirty="0">
                <a:solidFill>
                  <a:schemeClr val="accent6">
                    <a:lumMod val="60000"/>
                    <a:lumOff val="40000"/>
                  </a:schemeClr>
                </a:solidFill>
                <a:latin typeface="Arial" panose="020B0604020202020204" pitchFamily="34" charset="0"/>
                <a:cs typeface="Arial" panose="020B0604020202020204" pitchFamily="34" charset="0"/>
                <a:hlinkClick r:id="rId4"/>
              </a:rPr>
              <a:t>la </a:t>
            </a:r>
            <a:r>
              <a:rPr lang="en-US" sz="2400" b="1" i="1" dirty="0" err="1">
                <a:solidFill>
                  <a:schemeClr val="accent6">
                    <a:lumMod val="60000"/>
                    <a:lumOff val="40000"/>
                  </a:schemeClr>
                </a:solidFill>
                <a:latin typeface="Arial" panose="020B0604020202020204" pitchFamily="34" charset="0"/>
                <a:cs typeface="Arial" panose="020B0604020202020204" pitchFamily="34" charset="0"/>
                <a:hlinkClick r:id="rId4"/>
              </a:rPr>
              <a:t>approvazione</a:t>
            </a:r>
            <a:r>
              <a:rPr lang="en-US" sz="2400" b="1" i="1" dirty="0">
                <a:solidFill>
                  <a:schemeClr val="accent6">
                    <a:lumMod val="60000"/>
                    <a:lumOff val="40000"/>
                  </a:schemeClr>
                </a:solidFill>
                <a:latin typeface="Arial" panose="020B0604020202020204" pitchFamily="34" charset="0"/>
                <a:cs typeface="Arial" panose="020B0604020202020204" pitchFamily="34" charset="0"/>
                <a:hlinkClick r:id="rId4"/>
              </a:rPr>
              <a:t> per </a:t>
            </a:r>
            <a:r>
              <a:rPr lang="en-US" sz="2400" b="1" i="1" dirty="0" err="1">
                <a:solidFill>
                  <a:schemeClr val="accent6">
                    <a:lumMod val="60000"/>
                    <a:lumOff val="40000"/>
                  </a:schemeClr>
                </a:solidFill>
                <a:latin typeface="Arial" panose="020B0604020202020204" pitchFamily="34" charset="0"/>
                <a:cs typeface="Arial" panose="020B0604020202020204" pitchFamily="34" charset="0"/>
                <a:hlinkClick r:id="rId4"/>
              </a:rPr>
              <a:t>acclamazione</a:t>
            </a:r>
            <a:r>
              <a:rPr lang="en-US" sz="2400" b="1" i="1" dirty="0">
                <a:solidFill>
                  <a:schemeClr val="accent6">
                    <a:lumMod val="60000"/>
                    <a:lumOff val="40000"/>
                  </a:schemeClr>
                </a:solidFill>
                <a:latin typeface="Arial" panose="020B0604020202020204" pitchFamily="34" charset="0"/>
                <a:cs typeface="Arial" panose="020B0604020202020204" pitchFamily="34" charset="0"/>
                <a:hlinkClick r:id="rId4"/>
              </a:rPr>
              <a:t> </a:t>
            </a:r>
            <a:r>
              <a:rPr lang="en-US" sz="2400" b="1" i="1" dirty="0" err="1">
                <a:solidFill>
                  <a:schemeClr val="accent6">
                    <a:lumMod val="60000"/>
                    <a:lumOff val="40000"/>
                  </a:schemeClr>
                </a:solidFill>
                <a:latin typeface="Arial" panose="020B0604020202020204" pitchFamily="34" charset="0"/>
                <a:cs typeface="Arial" panose="020B0604020202020204" pitchFamily="34" charset="0"/>
                <a:hlinkClick r:id="rId4"/>
              </a:rPr>
              <a:t>dell’Accordo</a:t>
            </a:r>
            <a:endParaRPr lang="en-US" sz="2400" b="1" i="1" dirty="0">
              <a:solidFill>
                <a:schemeClr val="accent6">
                  <a:lumMod val="60000"/>
                  <a:lumOff val="40000"/>
                </a:schemeClr>
              </a:solidFill>
              <a:latin typeface="Arial" panose="020B0604020202020204" pitchFamily="34" charset="0"/>
              <a:cs typeface="Arial" panose="020B0604020202020204" pitchFamily="34" charset="0"/>
            </a:endParaRPr>
          </a:p>
        </p:txBody>
      </p:sp>
      <p:pic>
        <p:nvPicPr>
          <p:cNvPr id="6" name="Immagine 2">
            <a:extLst>
              <a:ext uri="{FF2B5EF4-FFF2-40B4-BE49-F238E27FC236}">
                <a16:creationId xmlns:a16="http://schemas.microsoft.com/office/drawing/2014/main" id="{89CBF30C-E41D-4102-8691-320B5B2CD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257" t="29390" r="15463" b="28291"/>
          <a:stretch>
            <a:fillRect/>
          </a:stretch>
        </p:blipFill>
        <p:spPr bwMode="auto">
          <a:xfrm>
            <a:off x="11162157" y="206098"/>
            <a:ext cx="781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54DC60E5-A0AB-44F1-AABB-3E874A6BCA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9502"/>
          <a:stretch>
            <a:fillRect/>
          </a:stretch>
        </p:blipFill>
        <p:spPr bwMode="auto">
          <a:xfrm>
            <a:off x="11162157" y="672656"/>
            <a:ext cx="7810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P21  standing ovation pour l'adoption de l'accord de Paris sur le climat">
            <a:hlinkClick r:id="" action="ppaction://media"/>
            <a:extLst>
              <a:ext uri="{FF2B5EF4-FFF2-40B4-BE49-F238E27FC236}">
                <a16:creationId xmlns:a16="http://schemas.microsoft.com/office/drawing/2014/main" id="{4F9C37A9-41C7-4F4E-8201-866FD39494D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57784" y="982911"/>
            <a:ext cx="10479024" cy="5735665"/>
          </a:xfrm>
          <a:prstGeom prst="rect">
            <a:avLst/>
          </a:prstGeom>
        </p:spPr>
      </p:pic>
    </p:spTree>
    <p:extLst>
      <p:ext uri="{BB962C8B-B14F-4D97-AF65-F5344CB8AC3E}">
        <p14:creationId xmlns:p14="http://schemas.microsoft.com/office/powerpoint/2010/main" val="412474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E84D8A-75E1-4EDD-AE28-EC9CCE032D75}"/>
              </a:ext>
            </a:extLst>
          </p:cNvPr>
          <p:cNvSpPr txBox="1"/>
          <p:nvPr/>
        </p:nvSpPr>
        <p:spPr>
          <a:xfrm>
            <a:off x="521109" y="441823"/>
            <a:ext cx="10358186" cy="461665"/>
          </a:xfrm>
          <a:prstGeom prst="rect">
            <a:avLst/>
          </a:prstGeom>
          <a:noFill/>
        </p:spPr>
        <p:txBody>
          <a:bodyPr wrap="square" rtlCol="0">
            <a:spAutoFit/>
          </a:bodyPr>
          <a:lstStyle/>
          <a:p>
            <a:r>
              <a:rPr lang="it-IT" sz="2400" b="1" dirty="0">
                <a:solidFill>
                  <a:schemeClr val="accent6">
                    <a:lumMod val="60000"/>
                    <a:lumOff val="40000"/>
                  </a:schemeClr>
                </a:solidFill>
                <a:latin typeface="Arial" panose="020B0604020202020204" pitchFamily="34" charset="0"/>
                <a:cs typeface="Arial" panose="020B0604020202020204" pitchFamily="34" charset="0"/>
              </a:rPr>
              <a:t>1979: </a:t>
            </a:r>
            <a:r>
              <a:rPr lang="en-US" sz="2400" b="1" dirty="0">
                <a:solidFill>
                  <a:schemeClr val="accent6">
                    <a:lumMod val="60000"/>
                    <a:lumOff val="40000"/>
                  </a:schemeClr>
                </a:solidFill>
                <a:latin typeface="Arial" panose="020B0604020202020204" pitchFamily="34" charset="0"/>
                <a:cs typeface="Arial" panose="020B0604020202020204" pitchFamily="34" charset="0"/>
              </a:rPr>
              <a:t>La prima </a:t>
            </a:r>
            <a:r>
              <a:rPr lang="en-US" sz="2400" b="1" dirty="0" err="1">
                <a:solidFill>
                  <a:schemeClr val="accent6">
                    <a:lumMod val="60000"/>
                    <a:lumOff val="40000"/>
                  </a:schemeClr>
                </a:solidFill>
                <a:latin typeface="Arial" panose="020B0604020202020204" pitchFamily="34" charset="0"/>
                <a:cs typeface="Arial" panose="020B0604020202020204" pitchFamily="34" charset="0"/>
              </a:rPr>
              <a:t>Conferenza</a:t>
            </a:r>
            <a:r>
              <a:rPr lang="en-US" sz="2400" b="1" dirty="0">
                <a:solidFill>
                  <a:schemeClr val="accent6">
                    <a:lumMod val="60000"/>
                    <a:lumOff val="40000"/>
                  </a:schemeClr>
                </a:solidFill>
                <a:latin typeface="Arial" panose="020B0604020202020204" pitchFamily="34" charset="0"/>
                <a:cs typeface="Arial" panose="020B0604020202020204" pitchFamily="34" charset="0"/>
              </a:rPr>
              <a:t> </a:t>
            </a:r>
            <a:r>
              <a:rPr lang="en-US" sz="2400" b="1" dirty="0" err="1">
                <a:solidFill>
                  <a:schemeClr val="accent6">
                    <a:lumMod val="60000"/>
                    <a:lumOff val="40000"/>
                  </a:schemeClr>
                </a:solidFill>
                <a:latin typeface="Arial" panose="020B0604020202020204" pitchFamily="34" charset="0"/>
                <a:cs typeface="Arial" panose="020B0604020202020204" pitchFamily="34" charset="0"/>
              </a:rPr>
              <a:t>sul</a:t>
            </a:r>
            <a:r>
              <a:rPr lang="en-US" sz="2400" b="1" dirty="0">
                <a:solidFill>
                  <a:schemeClr val="accent6">
                    <a:lumMod val="60000"/>
                    <a:lumOff val="40000"/>
                  </a:schemeClr>
                </a:solidFill>
                <a:latin typeface="Arial" panose="020B0604020202020204" pitchFamily="34" charset="0"/>
                <a:cs typeface="Arial" panose="020B0604020202020204" pitchFamily="34" charset="0"/>
              </a:rPr>
              <a:t> </a:t>
            </a:r>
            <a:r>
              <a:rPr lang="en-US" sz="2400" b="1" dirty="0" err="1">
                <a:solidFill>
                  <a:schemeClr val="accent6">
                    <a:lumMod val="60000"/>
                    <a:lumOff val="40000"/>
                  </a:schemeClr>
                </a:solidFill>
                <a:latin typeface="Arial" panose="020B0604020202020204" pitchFamily="34" charset="0"/>
                <a:cs typeface="Arial" panose="020B0604020202020204" pitchFamily="34" charset="0"/>
              </a:rPr>
              <a:t>clima</a:t>
            </a:r>
            <a:r>
              <a:rPr lang="en-US" sz="2400" b="1" dirty="0">
                <a:solidFill>
                  <a:schemeClr val="accent6">
                    <a:lumMod val="60000"/>
                    <a:lumOff val="40000"/>
                  </a:schemeClr>
                </a:solidFill>
                <a:latin typeface="Arial" panose="020B0604020202020204" pitchFamily="34" charset="0"/>
                <a:cs typeface="Arial" panose="020B0604020202020204" pitchFamily="34" charset="0"/>
              </a:rPr>
              <a:t> del WMO</a:t>
            </a:r>
          </a:p>
        </p:txBody>
      </p:sp>
      <p:sp>
        <p:nvSpPr>
          <p:cNvPr id="5" name="CasellaDiTesto 4">
            <a:extLst>
              <a:ext uri="{FF2B5EF4-FFF2-40B4-BE49-F238E27FC236}">
                <a16:creationId xmlns:a16="http://schemas.microsoft.com/office/drawing/2014/main" id="{6F76AB5A-9BCA-4C90-A58D-A0D54E89EB78}"/>
              </a:ext>
            </a:extLst>
          </p:cNvPr>
          <p:cNvSpPr txBox="1"/>
          <p:nvPr/>
        </p:nvSpPr>
        <p:spPr>
          <a:xfrm>
            <a:off x="521109" y="1115568"/>
            <a:ext cx="11149781" cy="5121402"/>
          </a:xfrm>
          <a:prstGeom prst="rect">
            <a:avLst/>
          </a:prstGeom>
          <a:noFill/>
        </p:spPr>
        <p:txBody>
          <a:bodyPr wrap="square" rtlCol="0">
            <a:spAutoFit/>
          </a:bodyPr>
          <a:lstStyle/>
          <a:p>
            <a:pPr algn="just">
              <a:lnSpc>
                <a:spcPct val="110000"/>
              </a:lnSpc>
              <a:spcBef>
                <a:spcPts val="600"/>
              </a:spcBef>
              <a:spcAft>
                <a:spcPts val="600"/>
              </a:spcAft>
            </a:pPr>
            <a:r>
              <a:rPr lang="it-IT" sz="2400" b="1" dirty="0">
                <a:latin typeface="Arial" panose="020B0604020202020204" pitchFamily="34" charset="0"/>
                <a:cs typeface="Arial" panose="020B0604020202020204" pitchFamily="34" charset="0"/>
              </a:rPr>
              <a:t>Alla prima </a:t>
            </a:r>
            <a:r>
              <a:rPr lang="it-IT" sz="2400" b="1" i="1" dirty="0">
                <a:latin typeface="Arial" panose="020B0604020202020204" pitchFamily="34" charset="0"/>
                <a:cs typeface="Arial" panose="020B0604020202020204" pitchFamily="34" charset="0"/>
                <a:hlinkClick r:id="rId3"/>
              </a:rPr>
              <a:t>Conferenza dell’ONU sull’ambiente</a:t>
            </a:r>
            <a:r>
              <a:rPr lang="it-IT" sz="2400" b="1" i="1" dirty="0">
                <a:latin typeface="Arial" panose="020B0604020202020204" pitchFamily="34" charset="0"/>
                <a:cs typeface="Arial" panose="020B0604020202020204" pitchFamily="34" charset="0"/>
              </a:rPr>
              <a:t> </a:t>
            </a:r>
            <a:r>
              <a:rPr lang="it-IT" sz="2400" b="1" dirty="0">
                <a:latin typeface="Arial" panose="020B0604020202020204" pitchFamily="34" charset="0"/>
                <a:cs typeface="Arial" panose="020B0604020202020204" pitchFamily="34" charset="0"/>
              </a:rPr>
              <a:t>di Stoccolma del 1972, </a:t>
            </a:r>
            <a:r>
              <a:rPr lang="it-IT" sz="2400" b="1" i="1" dirty="0">
                <a:latin typeface="Arial" panose="020B0604020202020204" pitchFamily="34" charset="0"/>
                <a:cs typeface="Arial" panose="020B0604020202020204" pitchFamily="34" charset="0"/>
              </a:rPr>
              <a:t>The human </a:t>
            </a:r>
            <a:r>
              <a:rPr lang="it-IT" sz="2400" b="1" i="1" dirty="0" err="1">
                <a:latin typeface="Arial" panose="020B0604020202020204" pitchFamily="34" charset="0"/>
                <a:cs typeface="Arial" panose="020B0604020202020204" pitchFamily="34" charset="0"/>
              </a:rPr>
              <a:t>environment</a:t>
            </a:r>
            <a:r>
              <a:rPr lang="it-IT" sz="2400" b="1" dirty="0">
                <a:latin typeface="Arial" panose="020B0604020202020204" pitchFamily="34" charset="0"/>
                <a:cs typeface="Arial" panose="020B0604020202020204" pitchFamily="34" charset="0"/>
              </a:rPr>
              <a:t>, nella quale viene creato l’UNEP (oggi </a:t>
            </a:r>
            <a:r>
              <a:rPr lang="it-IT" sz="2400" b="1" i="1" dirty="0">
                <a:latin typeface="Arial" panose="020B0604020202020204" pitchFamily="34" charset="0"/>
                <a:cs typeface="Arial" panose="020B0604020202020204" pitchFamily="34" charset="0"/>
                <a:hlinkClick r:id="rId4"/>
              </a:rPr>
              <a:t>UN Environment</a:t>
            </a:r>
            <a:r>
              <a:rPr lang="it-IT" sz="2400" b="1" dirty="0">
                <a:latin typeface="Arial" panose="020B0604020202020204" pitchFamily="34" charset="0"/>
                <a:cs typeface="Arial" panose="020B0604020202020204" pitchFamily="34" charset="0"/>
              </a:rPr>
              <a:t>), si parla a mala pena di cambiamento climatico. Nello stesso anno, il Club di Roma pubblica </a:t>
            </a:r>
            <a:r>
              <a:rPr lang="it-IT" sz="2400" b="1" i="1" dirty="0">
                <a:latin typeface="Arial" panose="020B0604020202020204" pitchFamily="34" charset="0"/>
                <a:cs typeface="Arial" panose="020B0604020202020204" pitchFamily="34" charset="0"/>
                <a:hlinkClick r:id="rId5"/>
              </a:rPr>
              <a:t>The </a:t>
            </a:r>
            <a:r>
              <a:rPr lang="it-IT" sz="2400" b="1" i="1" dirty="0" err="1">
                <a:latin typeface="Arial" panose="020B0604020202020204" pitchFamily="34" charset="0"/>
                <a:cs typeface="Arial" panose="020B0604020202020204" pitchFamily="34" charset="0"/>
                <a:hlinkClick r:id="rId5"/>
              </a:rPr>
              <a:t>limits</a:t>
            </a:r>
            <a:r>
              <a:rPr lang="it-IT" sz="2400" b="1" i="1" dirty="0">
                <a:latin typeface="Arial" panose="020B0604020202020204" pitchFamily="34" charset="0"/>
                <a:cs typeface="Arial" panose="020B0604020202020204" pitchFamily="34" charset="0"/>
                <a:hlinkClick r:id="rId5"/>
              </a:rPr>
              <a:t> to </a:t>
            </a:r>
            <a:r>
              <a:rPr lang="it-IT" sz="2400" b="1" i="1" dirty="0" err="1">
                <a:latin typeface="Arial" panose="020B0604020202020204" pitchFamily="34" charset="0"/>
                <a:cs typeface="Arial" panose="020B0604020202020204" pitchFamily="34" charset="0"/>
                <a:hlinkClick r:id="rId5"/>
              </a:rPr>
              <a:t>growth</a:t>
            </a:r>
            <a:r>
              <a:rPr lang="it-IT" sz="2400" b="1" dirty="0">
                <a:latin typeface="Arial" panose="020B0604020202020204" pitchFamily="34" charset="0"/>
                <a:cs typeface="Arial" panose="020B0604020202020204" pitchFamily="34" charset="0"/>
              </a:rPr>
              <a:t>, uno studio destinato a fare epoca che dimostra la crescita esponenziale della popolazione e quella della CO</a:t>
            </a:r>
            <a:r>
              <a:rPr lang="it-IT" sz="1600" b="1" dirty="0">
                <a:latin typeface="Arial" panose="020B0604020202020204" pitchFamily="34" charset="0"/>
                <a:cs typeface="Arial" panose="020B0604020202020204" pitchFamily="34" charset="0"/>
              </a:rPr>
              <a:t>2</a:t>
            </a:r>
            <a:r>
              <a:rPr lang="it-IT" sz="2400" b="1" dirty="0">
                <a:latin typeface="Arial" panose="020B0604020202020204" pitchFamily="34" charset="0"/>
                <a:cs typeface="Arial" panose="020B0604020202020204" pitchFamily="34" charset="0"/>
              </a:rPr>
              <a:t> in atmosfera con un modello matematico computerizzato basato sulla teoria dei sistemi. Il libro segna la nascita dell’ecologia moderna e del movimento ambientalista. </a:t>
            </a:r>
          </a:p>
          <a:p>
            <a:pPr algn="just">
              <a:lnSpc>
                <a:spcPct val="110000"/>
              </a:lnSpc>
              <a:spcBef>
                <a:spcPts val="600"/>
              </a:spcBef>
              <a:spcAft>
                <a:spcPts val="600"/>
              </a:spcAft>
            </a:pPr>
            <a:r>
              <a:rPr lang="it-IT" sz="2400" b="1" dirty="0">
                <a:latin typeface="Arial" panose="020B0604020202020204" pitchFamily="34" charset="0"/>
                <a:cs typeface="Arial" panose="020B0604020202020204" pitchFamily="34" charset="0"/>
              </a:rPr>
              <a:t>Nel 1979 il </a:t>
            </a:r>
            <a:r>
              <a:rPr lang="it-IT" sz="2400" b="1" i="1" dirty="0">
                <a:latin typeface="Arial" panose="020B0604020202020204" pitchFamily="34" charset="0"/>
                <a:cs typeface="Arial" panose="020B0604020202020204" pitchFamily="34" charset="0"/>
                <a:hlinkClick r:id="rId6"/>
              </a:rPr>
              <a:t>WMO</a:t>
            </a:r>
            <a:r>
              <a:rPr lang="it-IT" sz="2400" b="1" dirty="0">
                <a:latin typeface="Arial" panose="020B0604020202020204" pitchFamily="34" charset="0"/>
                <a:cs typeface="Arial" panose="020B0604020202020204" pitchFamily="34" charset="0"/>
              </a:rPr>
              <a:t>, agenzia dell’ONU, convoca la prima </a:t>
            </a:r>
            <a:r>
              <a:rPr lang="en-US" sz="2400" b="1" i="1" dirty="0">
                <a:latin typeface="Arial" panose="020B0604020202020204" pitchFamily="34" charset="0"/>
                <a:cs typeface="Arial" panose="020B0604020202020204" pitchFamily="34" charset="0"/>
                <a:hlinkClick r:id="rId7"/>
              </a:rPr>
              <a:t>World Climate Conference</a:t>
            </a:r>
            <a:r>
              <a:rPr lang="en-US" sz="2400" b="1" i="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tra</a:t>
            </a:r>
            <a:r>
              <a:rPr lang="en-US" sz="2400" b="1" dirty="0">
                <a:latin typeface="Arial" panose="020B0604020202020204" pitchFamily="34" charset="0"/>
                <a:cs typeface="Arial" panose="020B0604020202020204" pitchFamily="34" charset="0"/>
              </a:rPr>
              <a:t> le cui </a:t>
            </a:r>
            <a:r>
              <a:rPr lang="en-US" sz="2400" b="1" dirty="0" err="1">
                <a:latin typeface="Arial" panose="020B0604020202020204" pitchFamily="34" charset="0"/>
                <a:cs typeface="Arial" panose="020B0604020202020204" pitchFamily="34" charset="0"/>
              </a:rPr>
              <a:t>raccomandazioni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chiede</a:t>
            </a:r>
            <a:r>
              <a:rPr lang="en-US" sz="2400" b="1" dirty="0">
                <a:latin typeface="Arial" panose="020B0604020202020204" pitchFamily="34" charset="0"/>
                <a:cs typeface="Arial" panose="020B0604020202020204" pitchFamily="34" charset="0"/>
              </a:rPr>
              <a:t> “</a:t>
            </a:r>
            <a:r>
              <a:rPr lang="en-US" sz="2400" b="1" i="1" dirty="0">
                <a:latin typeface="Arial" panose="020B0604020202020204" pitchFamily="34" charset="0"/>
                <a:cs typeface="Arial" panose="020B0604020202020204" pitchFamily="34" charset="0"/>
              </a:rPr>
              <a:t>to foresee and prevent potential man-made changes in climate that might be adverse to the well-being of humanity”.</a:t>
            </a:r>
            <a:endParaRPr lang="it-IT" sz="2400" b="1" dirty="0">
              <a:latin typeface="Arial" panose="020B0604020202020204" pitchFamily="34" charset="0"/>
              <a:cs typeface="Arial" panose="020B0604020202020204" pitchFamily="34" charset="0"/>
            </a:endParaRPr>
          </a:p>
        </p:txBody>
      </p:sp>
      <p:pic>
        <p:nvPicPr>
          <p:cNvPr id="6" name="Immagine 2">
            <a:extLst>
              <a:ext uri="{FF2B5EF4-FFF2-40B4-BE49-F238E27FC236}">
                <a16:creationId xmlns:a16="http://schemas.microsoft.com/office/drawing/2014/main" id="{89CBF30C-E41D-4102-8691-320B5B2CDF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6257" t="29390" r="15463" b="28291"/>
          <a:stretch>
            <a:fillRect/>
          </a:stretch>
        </p:blipFill>
        <p:spPr bwMode="auto">
          <a:xfrm>
            <a:off x="11162157" y="206098"/>
            <a:ext cx="781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54DC60E5-A0AB-44F1-AABB-3E874A6BCA4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9502"/>
          <a:stretch>
            <a:fillRect/>
          </a:stretch>
        </p:blipFill>
        <p:spPr bwMode="auto">
          <a:xfrm>
            <a:off x="11162157" y="672656"/>
            <a:ext cx="7810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442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E84D8A-75E1-4EDD-AE28-EC9CCE032D75}"/>
              </a:ext>
            </a:extLst>
          </p:cNvPr>
          <p:cNvSpPr txBox="1"/>
          <p:nvPr/>
        </p:nvSpPr>
        <p:spPr>
          <a:xfrm>
            <a:off x="524428" y="464765"/>
            <a:ext cx="10634472" cy="461665"/>
          </a:xfrm>
          <a:prstGeom prst="rect">
            <a:avLst/>
          </a:prstGeom>
          <a:noFill/>
        </p:spPr>
        <p:txBody>
          <a:bodyPr wrap="square" rtlCol="0">
            <a:spAutoFit/>
          </a:bodyPr>
          <a:lstStyle/>
          <a:p>
            <a:r>
              <a:rPr lang="it-IT" sz="2400" b="1" dirty="0">
                <a:solidFill>
                  <a:schemeClr val="accent6">
                    <a:lumMod val="60000"/>
                    <a:lumOff val="40000"/>
                  </a:schemeClr>
                </a:solidFill>
                <a:latin typeface="Arial" panose="020B0604020202020204" pitchFamily="34" charset="0"/>
                <a:cs typeface="Arial" panose="020B0604020202020204" pitchFamily="34" charset="0"/>
              </a:rPr>
              <a:t>Le prescrizioni dell’Accordo di </a:t>
            </a:r>
            <a:r>
              <a:rPr lang="en-US" sz="2400" b="1" dirty="0" err="1">
                <a:solidFill>
                  <a:schemeClr val="accent6">
                    <a:lumMod val="60000"/>
                    <a:lumOff val="40000"/>
                  </a:schemeClr>
                </a:solidFill>
                <a:latin typeface="Arial" panose="020B0604020202020204" pitchFamily="34" charset="0"/>
                <a:cs typeface="Arial" panose="020B0604020202020204" pitchFamily="34" charset="0"/>
              </a:rPr>
              <a:t>Parigi</a:t>
            </a:r>
            <a:endParaRPr lang="en-US" sz="2400" b="1" dirty="0">
              <a:solidFill>
                <a:schemeClr val="accent6">
                  <a:lumMod val="60000"/>
                  <a:lumOff val="40000"/>
                </a:schemeClr>
              </a:solidFill>
              <a:latin typeface="Arial" panose="020B0604020202020204" pitchFamily="34" charset="0"/>
              <a:cs typeface="Arial" panose="020B0604020202020204" pitchFamily="34" charset="0"/>
            </a:endParaRPr>
          </a:p>
        </p:txBody>
      </p:sp>
      <p:pic>
        <p:nvPicPr>
          <p:cNvPr id="6" name="Immagine 2">
            <a:extLst>
              <a:ext uri="{FF2B5EF4-FFF2-40B4-BE49-F238E27FC236}">
                <a16:creationId xmlns:a16="http://schemas.microsoft.com/office/drawing/2014/main" id="{89CBF30C-E41D-4102-8691-320B5B2CD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257" t="29390" r="15463" b="28291"/>
          <a:stretch>
            <a:fillRect/>
          </a:stretch>
        </p:blipFill>
        <p:spPr bwMode="auto">
          <a:xfrm>
            <a:off x="11162157" y="206098"/>
            <a:ext cx="781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54DC60E5-A0AB-44F1-AABB-3E874A6BCA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9502"/>
          <a:stretch>
            <a:fillRect/>
          </a:stretch>
        </p:blipFill>
        <p:spPr bwMode="auto">
          <a:xfrm>
            <a:off x="11162157" y="672656"/>
            <a:ext cx="7810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E60BD7C5-ADA0-47E1-AB37-DFC7E47BD8CE}"/>
              </a:ext>
            </a:extLst>
          </p:cNvPr>
          <p:cNvSpPr txBox="1"/>
          <p:nvPr/>
        </p:nvSpPr>
        <p:spPr>
          <a:xfrm>
            <a:off x="524428" y="1115568"/>
            <a:ext cx="11028254" cy="5734903"/>
          </a:xfrm>
          <a:prstGeom prst="rect">
            <a:avLst/>
          </a:prstGeom>
          <a:noFill/>
        </p:spPr>
        <p:txBody>
          <a:bodyPr wrap="square" rtlCol="0">
            <a:spAutoFit/>
          </a:bodyPr>
          <a:lstStyle/>
          <a:p>
            <a:pPr algn="just">
              <a:spcBef>
                <a:spcPts val="200"/>
              </a:spcBef>
            </a:pPr>
            <a:r>
              <a:rPr lang="it-IT" sz="2400" b="1" dirty="0">
                <a:latin typeface="Arial" panose="020B0604020202020204" pitchFamily="34" charset="0"/>
                <a:cs typeface="Arial" panose="020B0604020202020204" pitchFamily="34" charset="0"/>
              </a:rPr>
              <a:t>L’Accordo entra in forza il 4 novembre 2016. Ad oggi hanno ratificato 181 Paesi su 197 membri UNFCCC. Gli US sono in uscita. Hanno</a:t>
            </a:r>
            <a:r>
              <a:rPr lang="it-IT" sz="2400" b="1" i="1" dirty="0">
                <a:latin typeface="Arial" panose="020B0604020202020204" pitchFamily="34" charset="0"/>
                <a:cs typeface="Arial" panose="020B0604020202020204" pitchFamily="34" charset="0"/>
              </a:rPr>
              <a:t> invece </a:t>
            </a:r>
            <a:r>
              <a:rPr lang="it-IT" sz="2400" b="1" dirty="0">
                <a:latin typeface="Arial" panose="020B0604020202020204" pitchFamily="34" charset="0"/>
                <a:cs typeface="Arial" panose="020B0604020202020204" pitchFamily="34" charset="0"/>
              </a:rPr>
              <a:t>ratificato il Nicaragua e il Venezuela che non avevano firmato l’Accordo </a:t>
            </a:r>
            <a:r>
              <a:rPr lang="en-US" sz="2400" b="1" i="1" dirty="0">
                <a:latin typeface="Arial" panose="020B0604020202020204" pitchFamily="34" charset="0"/>
                <a:cs typeface="Arial" panose="020B0604020202020204" pitchFamily="34" charset="0"/>
              </a:rPr>
              <a:t>“</a:t>
            </a:r>
            <a:r>
              <a:rPr lang="it-IT" sz="2400" b="1" i="1" dirty="0">
                <a:latin typeface="Arial" panose="020B0604020202020204" pitchFamily="34" charset="0"/>
                <a:cs typeface="Arial" panose="020B0604020202020204" pitchFamily="34" charset="0"/>
              </a:rPr>
              <a:t>Perché troppo debole</a:t>
            </a:r>
            <a:r>
              <a:rPr lang="en-US" sz="2400" b="1" i="1" dirty="0">
                <a:latin typeface="Arial" panose="020B0604020202020204" pitchFamily="34" charset="0"/>
                <a:cs typeface="Arial" panose="020B0604020202020204" pitchFamily="34" charset="0"/>
              </a:rPr>
              <a:t>”</a:t>
            </a:r>
            <a:r>
              <a:rPr lang="it-IT" sz="2400" b="1" dirty="0">
                <a:latin typeface="Arial" panose="020B0604020202020204" pitchFamily="34" charset="0"/>
                <a:cs typeface="Arial" panose="020B0604020202020204" pitchFamily="34" charset="0"/>
              </a:rPr>
              <a:t>. Questi sono i punti essenziali:</a:t>
            </a:r>
          </a:p>
          <a:p>
            <a:pPr marL="342900" indent="-342900" algn="just">
              <a:spcBef>
                <a:spcPts val="200"/>
              </a:spcBef>
              <a:buFontTx/>
              <a:buChar char="-"/>
            </a:pPr>
            <a:r>
              <a:rPr lang="it-IT" sz="2400" b="1" dirty="0">
                <a:latin typeface="Arial" panose="020B0604020202020204" pitchFamily="34" charset="0"/>
                <a:cs typeface="Arial" panose="020B0604020202020204" pitchFamily="34" charset="0"/>
              </a:rPr>
              <a:t>Ogni paese, pur in assenza di obbligo, si impegna a raggiungere il picco delle emissioni GHG quanto prima possibile. Presenterà ogni 5 anni il proprio NDC con l’impegno a progredire verso l’obiettivo comune (</a:t>
            </a:r>
            <a:r>
              <a:rPr lang="it-IT" sz="2400" b="1" i="1" dirty="0" err="1">
                <a:latin typeface="Arial" panose="020B0604020202020204" pitchFamily="34" charset="0"/>
                <a:cs typeface="Arial" panose="020B0604020202020204" pitchFamily="34" charset="0"/>
              </a:rPr>
              <a:t>ratcheting</a:t>
            </a:r>
            <a:r>
              <a:rPr lang="it-IT" sz="2400" b="1" i="1" dirty="0">
                <a:latin typeface="Arial" panose="020B0604020202020204" pitchFamily="34" charset="0"/>
                <a:cs typeface="Arial" panose="020B0604020202020204" pitchFamily="34" charset="0"/>
              </a:rPr>
              <a:t> up</a:t>
            </a:r>
            <a:r>
              <a:rPr lang="it-IT" sz="2400" b="1" dirty="0">
                <a:latin typeface="Arial" panose="020B0604020202020204" pitchFamily="34" charset="0"/>
                <a:cs typeface="Arial" panose="020B0604020202020204" pitchFamily="34" charset="0"/>
              </a:rPr>
              <a:t>).</a:t>
            </a:r>
          </a:p>
          <a:p>
            <a:pPr marL="342900" indent="-342900" algn="just">
              <a:spcBef>
                <a:spcPts val="200"/>
              </a:spcBef>
              <a:buFontTx/>
              <a:buChar char="-"/>
            </a:pPr>
            <a:r>
              <a:rPr lang="it-IT" sz="2400" b="1" dirty="0">
                <a:latin typeface="Arial" panose="020B0604020202020204" pitchFamily="34" charset="0"/>
                <a:cs typeface="Arial" panose="020B0604020202020204" pitchFamily="34" charset="0"/>
              </a:rPr>
              <a:t>Nel 2018 si farà il primo </a:t>
            </a:r>
            <a:r>
              <a:rPr lang="it-IT" sz="2400" b="1" i="1" dirty="0">
                <a:latin typeface="Arial" panose="020B0604020202020204" pitchFamily="34" charset="0"/>
                <a:cs typeface="Arial" panose="020B0604020202020204" pitchFamily="34" charset="0"/>
              </a:rPr>
              <a:t>global </a:t>
            </a:r>
            <a:r>
              <a:rPr lang="it-IT" sz="2400" b="1" i="1" dirty="0" err="1">
                <a:latin typeface="Arial" panose="020B0604020202020204" pitchFamily="34" charset="0"/>
                <a:cs typeface="Arial" panose="020B0604020202020204" pitchFamily="34" charset="0"/>
              </a:rPr>
              <a:t>stocktake</a:t>
            </a:r>
            <a:r>
              <a:rPr lang="it-IT" sz="2400" b="1" dirty="0">
                <a:latin typeface="Arial" panose="020B0604020202020204" pitchFamily="34" charset="0"/>
                <a:cs typeface="Arial" panose="020B0604020202020204" pitchFamily="34" charset="0"/>
              </a:rPr>
              <a:t>, accompagnato da un processo di facilitazione del dialogo, per valutare gli NDC. La prima valutazione dei risultati si farà però solo nel 2023, poi ogni 5 anni.</a:t>
            </a:r>
          </a:p>
          <a:p>
            <a:pPr marL="342900" indent="-342900" algn="just">
              <a:spcBef>
                <a:spcPts val="200"/>
              </a:spcBef>
              <a:buFontTx/>
              <a:buChar char="-"/>
            </a:pPr>
            <a:r>
              <a:rPr lang="it-IT" sz="2400" b="1" dirty="0">
                <a:latin typeface="Arial" panose="020B0604020202020204" pitchFamily="34" charset="0"/>
                <a:cs typeface="Arial" panose="020B0604020202020204" pitchFamily="34" charset="0"/>
              </a:rPr>
              <a:t>Il </a:t>
            </a:r>
            <a:r>
              <a:rPr lang="it-IT" sz="2400" b="1" i="1" dirty="0">
                <a:latin typeface="Arial" panose="020B0604020202020204" pitchFamily="34" charset="0"/>
                <a:cs typeface="Arial" panose="020B0604020202020204" pitchFamily="34" charset="0"/>
              </a:rPr>
              <a:t>Global </a:t>
            </a:r>
            <a:r>
              <a:rPr lang="it-IT" sz="2400" b="1" i="1" dirty="0" err="1">
                <a:latin typeface="Arial" panose="020B0604020202020204" pitchFamily="34" charset="0"/>
                <a:cs typeface="Arial" panose="020B0604020202020204" pitchFamily="34" charset="0"/>
              </a:rPr>
              <a:t>Climate</a:t>
            </a:r>
            <a:r>
              <a:rPr lang="it-IT" sz="2400" b="1" i="1" dirty="0">
                <a:latin typeface="Arial" panose="020B0604020202020204" pitchFamily="34" charset="0"/>
                <a:cs typeface="Arial" panose="020B0604020202020204" pitchFamily="34" charset="0"/>
              </a:rPr>
              <a:t> Fund </a:t>
            </a:r>
            <a:r>
              <a:rPr lang="it-IT" sz="2400" b="1" dirty="0">
                <a:latin typeface="Arial" panose="020B0604020202020204" pitchFamily="34" charset="0"/>
                <a:cs typeface="Arial" panose="020B0604020202020204" pitchFamily="34" charset="0"/>
              </a:rPr>
              <a:t>sarà alimentato con 100 GUS$/</a:t>
            </a:r>
            <a:r>
              <a:rPr lang="it-IT" sz="2400" b="1" dirty="0" err="1">
                <a:latin typeface="Arial" panose="020B0604020202020204" pitchFamily="34" charset="0"/>
                <a:cs typeface="Arial" panose="020B0604020202020204" pitchFamily="34" charset="0"/>
              </a:rPr>
              <a:t>yr</a:t>
            </a:r>
            <a:r>
              <a:rPr lang="it-IT" sz="2400" b="1" dirty="0">
                <a:latin typeface="Arial" panose="020B0604020202020204" pitchFamily="34" charset="0"/>
                <a:cs typeface="Arial" panose="020B0604020202020204" pitchFamily="34" charset="0"/>
              </a:rPr>
              <a:t> al 2020 fino al 2025, poi aumenterà.</a:t>
            </a:r>
          </a:p>
          <a:p>
            <a:pPr marL="342900" indent="-342900" algn="just">
              <a:spcBef>
                <a:spcPts val="200"/>
              </a:spcBef>
              <a:buFontTx/>
              <a:buChar char="-"/>
            </a:pPr>
            <a:r>
              <a:rPr lang="it-IT" sz="2400" b="1" dirty="0">
                <a:latin typeface="Arial" panose="020B0604020202020204" pitchFamily="34" charset="0"/>
                <a:cs typeface="Arial" panose="020B0604020202020204" pitchFamily="34" charset="0"/>
              </a:rPr>
              <a:t>I Paesi colpiti potranno essere risarciti con il meccanismo di </a:t>
            </a:r>
            <a:r>
              <a:rPr lang="it-IT" sz="2400" b="1" i="1" dirty="0" err="1">
                <a:latin typeface="Arial" panose="020B0604020202020204" pitchFamily="34" charset="0"/>
                <a:cs typeface="Arial" panose="020B0604020202020204" pitchFamily="34" charset="0"/>
              </a:rPr>
              <a:t>loss</a:t>
            </a:r>
            <a:r>
              <a:rPr lang="it-IT" sz="2400" b="1" i="1" dirty="0">
                <a:latin typeface="Arial" panose="020B0604020202020204" pitchFamily="34" charset="0"/>
                <a:cs typeface="Arial" panose="020B0604020202020204" pitchFamily="34" charset="0"/>
              </a:rPr>
              <a:t> and </a:t>
            </a:r>
            <a:r>
              <a:rPr lang="it-IT" sz="2400" b="1" i="1" dirty="0" err="1">
                <a:latin typeface="Arial" panose="020B0604020202020204" pitchFamily="34" charset="0"/>
                <a:cs typeface="Arial" panose="020B0604020202020204" pitchFamily="34" charset="0"/>
              </a:rPr>
              <a:t>damage</a:t>
            </a:r>
            <a:r>
              <a:rPr lang="it-IT" sz="2400" b="1" i="1" dirty="0">
                <a:latin typeface="Arial" panose="020B0604020202020204" pitchFamily="34" charset="0"/>
                <a:cs typeface="Arial" panose="020B0604020202020204" pitchFamily="34" charset="0"/>
              </a:rPr>
              <a:t> c</a:t>
            </a:r>
            <a:r>
              <a:rPr lang="it-IT" sz="2400" b="1" dirty="0">
                <a:latin typeface="Arial" panose="020B0604020202020204" pitchFamily="34" charset="0"/>
                <a:cs typeface="Arial" panose="020B0604020202020204" pitchFamily="34" charset="0"/>
              </a:rPr>
              <a:t>on risorse aggiuntive rispetto al GCF.</a:t>
            </a:r>
          </a:p>
        </p:txBody>
      </p:sp>
    </p:spTree>
    <p:extLst>
      <p:ext uri="{BB962C8B-B14F-4D97-AF65-F5344CB8AC3E}">
        <p14:creationId xmlns:p14="http://schemas.microsoft.com/office/powerpoint/2010/main" val="2944478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E84D8A-75E1-4EDD-AE28-EC9CCE032D75}"/>
              </a:ext>
            </a:extLst>
          </p:cNvPr>
          <p:cNvSpPr txBox="1"/>
          <p:nvPr/>
        </p:nvSpPr>
        <p:spPr>
          <a:xfrm>
            <a:off x="402336" y="356616"/>
            <a:ext cx="10634472" cy="461665"/>
          </a:xfrm>
          <a:prstGeom prst="rect">
            <a:avLst/>
          </a:prstGeom>
          <a:noFill/>
        </p:spPr>
        <p:txBody>
          <a:bodyPr wrap="square" rtlCol="0">
            <a:spAutoFit/>
          </a:bodyPr>
          <a:lstStyle/>
          <a:p>
            <a:r>
              <a:rPr lang="it-IT" sz="2400" b="1" dirty="0">
                <a:solidFill>
                  <a:schemeClr val="accent6">
                    <a:lumMod val="60000"/>
                    <a:lumOff val="40000"/>
                  </a:schemeClr>
                </a:solidFill>
                <a:latin typeface="Arial" panose="020B0604020202020204" pitchFamily="34" charset="0"/>
                <a:cs typeface="Arial" panose="020B0604020202020204" pitchFamily="34" charset="0"/>
              </a:rPr>
              <a:t>La cassetta degli attrezzi per il clima è la </a:t>
            </a:r>
            <a:r>
              <a:rPr lang="it-IT" sz="2400" b="1" i="1" dirty="0">
                <a:solidFill>
                  <a:schemeClr val="accent6">
                    <a:lumMod val="60000"/>
                    <a:lumOff val="40000"/>
                  </a:schemeClr>
                </a:solidFill>
                <a:latin typeface="Arial" panose="020B0604020202020204" pitchFamily="34" charset="0"/>
                <a:cs typeface="Arial" panose="020B0604020202020204" pitchFamily="34" charset="0"/>
              </a:rPr>
              <a:t>Green economy</a:t>
            </a:r>
            <a:endParaRPr lang="en-US" sz="2400" b="1" i="1" dirty="0">
              <a:solidFill>
                <a:schemeClr val="accent6">
                  <a:lumMod val="60000"/>
                  <a:lumOff val="40000"/>
                </a:schemeClr>
              </a:solidFill>
              <a:latin typeface="Arial" panose="020B0604020202020204" pitchFamily="34" charset="0"/>
              <a:cs typeface="Arial" panose="020B0604020202020204" pitchFamily="34" charset="0"/>
            </a:endParaRPr>
          </a:p>
        </p:txBody>
      </p:sp>
      <p:pic>
        <p:nvPicPr>
          <p:cNvPr id="6" name="Immagine 2">
            <a:extLst>
              <a:ext uri="{FF2B5EF4-FFF2-40B4-BE49-F238E27FC236}">
                <a16:creationId xmlns:a16="http://schemas.microsoft.com/office/drawing/2014/main" id="{89CBF30C-E41D-4102-8691-320B5B2CD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257" t="29390" r="15463" b="28291"/>
          <a:stretch>
            <a:fillRect/>
          </a:stretch>
        </p:blipFill>
        <p:spPr bwMode="auto">
          <a:xfrm>
            <a:off x="11162157" y="206098"/>
            <a:ext cx="781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54DC60E5-A0AB-44F1-AABB-3E874A6BCA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9502"/>
          <a:stretch>
            <a:fillRect/>
          </a:stretch>
        </p:blipFill>
        <p:spPr bwMode="auto">
          <a:xfrm>
            <a:off x="11162157" y="672656"/>
            <a:ext cx="7810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E60BD7C5-ADA0-47E1-AB37-DFC7E47BD8CE}"/>
              </a:ext>
            </a:extLst>
          </p:cNvPr>
          <p:cNvSpPr txBox="1"/>
          <p:nvPr/>
        </p:nvSpPr>
        <p:spPr>
          <a:xfrm>
            <a:off x="475487" y="921544"/>
            <a:ext cx="11136410" cy="5570756"/>
          </a:xfrm>
          <a:prstGeom prst="rect">
            <a:avLst/>
          </a:prstGeom>
          <a:noFill/>
        </p:spPr>
        <p:txBody>
          <a:bodyPr wrap="square" rtlCol="0">
            <a:spAutoFit/>
          </a:bodyPr>
          <a:lstStyle/>
          <a:p>
            <a:pPr algn="just">
              <a:spcBef>
                <a:spcPts val="1200"/>
              </a:spcBef>
            </a:pPr>
            <a:r>
              <a:rPr lang="it-IT" sz="2400" b="1" dirty="0">
                <a:latin typeface="Arial" panose="020B0604020202020204" pitchFamily="34" charset="0"/>
                <a:cs typeface="Arial" panose="020B0604020202020204" pitchFamily="34" charset="0"/>
              </a:rPr>
              <a:t>L’Agenda 2030 indica i due principali strumenti di lotta in SDG 7:</a:t>
            </a:r>
          </a:p>
          <a:p>
            <a:pPr algn="just">
              <a:spcBef>
                <a:spcPts val="1200"/>
              </a:spcBef>
            </a:pPr>
            <a:r>
              <a:rPr lang="it-IT" sz="2400" b="1" dirty="0">
                <a:latin typeface="Arial" panose="020B0604020202020204" pitchFamily="34" charset="0"/>
                <a:cs typeface="Arial" panose="020B0604020202020204" pitchFamily="34" charset="0"/>
              </a:rPr>
              <a:t>- </a:t>
            </a:r>
            <a:r>
              <a:rPr lang="it-IT" sz="2400" b="1" dirty="0">
                <a:solidFill>
                  <a:schemeClr val="accent6">
                    <a:lumMod val="75000"/>
                  </a:schemeClr>
                </a:solidFill>
                <a:latin typeface="Arial" panose="020B0604020202020204" pitchFamily="34" charset="0"/>
                <a:cs typeface="Arial" panose="020B0604020202020204" pitchFamily="34" charset="0"/>
              </a:rPr>
              <a:t>7.2 Aumentare notevolmente la quota di energie rinnovabili nel mix energetico globale</a:t>
            </a:r>
            <a:r>
              <a:rPr lang="it-IT" sz="2400" b="1" dirty="0">
                <a:latin typeface="Arial" panose="020B0604020202020204" pitchFamily="34" charset="0"/>
                <a:cs typeface="Arial" panose="020B0604020202020204" pitchFamily="34" charset="0"/>
              </a:rPr>
              <a:t>. Di qui derivano le politiche di </a:t>
            </a:r>
            <a:r>
              <a:rPr lang="it-IT" sz="2400" b="1" i="1" dirty="0">
                <a:solidFill>
                  <a:schemeClr val="accent6">
                    <a:lumMod val="75000"/>
                  </a:schemeClr>
                </a:solidFill>
                <a:latin typeface="Arial" panose="020B0604020202020204" pitchFamily="34" charset="0"/>
                <a:cs typeface="Arial" panose="020B0604020202020204" pitchFamily="34" charset="0"/>
              </a:rPr>
              <a:t>Carbon </a:t>
            </a:r>
            <a:r>
              <a:rPr lang="it-IT" sz="2400" b="1" i="1" dirty="0" err="1">
                <a:solidFill>
                  <a:schemeClr val="accent6">
                    <a:lumMod val="75000"/>
                  </a:schemeClr>
                </a:solidFill>
                <a:latin typeface="Arial" panose="020B0604020202020204" pitchFamily="34" charset="0"/>
                <a:cs typeface="Arial" panose="020B0604020202020204" pitchFamily="34" charset="0"/>
              </a:rPr>
              <a:t>divestment</a:t>
            </a:r>
            <a:r>
              <a:rPr lang="it-IT" sz="2400" b="1" dirty="0">
                <a:latin typeface="Arial" panose="020B0604020202020204" pitchFamily="34" charset="0"/>
                <a:cs typeface="Arial" panose="020B0604020202020204" pitchFamily="34" charset="0"/>
              </a:rPr>
              <a:t>, i </a:t>
            </a:r>
            <a:r>
              <a:rPr lang="it-IT" sz="2400" b="1" i="1" dirty="0">
                <a:solidFill>
                  <a:schemeClr val="accent6">
                    <a:lumMod val="75000"/>
                  </a:schemeClr>
                </a:solidFill>
                <a:latin typeface="Arial" panose="020B0604020202020204" pitchFamily="34" charset="0"/>
                <a:cs typeface="Arial" panose="020B0604020202020204" pitchFamily="34" charset="0"/>
              </a:rPr>
              <a:t>Green bond</a:t>
            </a:r>
            <a:r>
              <a:rPr lang="it-IT" sz="2400" b="1" dirty="0">
                <a:latin typeface="Arial" panose="020B0604020202020204" pitchFamily="34" charset="0"/>
                <a:cs typeface="Arial" panose="020B0604020202020204" pitchFamily="34" charset="0"/>
              </a:rPr>
              <a:t>, l’eliminazione dei </a:t>
            </a:r>
            <a:r>
              <a:rPr lang="it-IT" sz="2400" b="1" dirty="0">
                <a:solidFill>
                  <a:schemeClr val="accent6">
                    <a:lumMod val="75000"/>
                  </a:schemeClr>
                </a:solidFill>
                <a:latin typeface="Arial" panose="020B0604020202020204" pitchFamily="34" charset="0"/>
                <a:cs typeface="Arial" panose="020B0604020202020204" pitchFamily="34" charset="0"/>
              </a:rPr>
              <a:t>sussidi ai combustibili fossili </a:t>
            </a:r>
            <a:r>
              <a:rPr lang="it-IT" sz="2400" b="1" dirty="0">
                <a:latin typeface="Arial" panose="020B0604020202020204" pitchFamily="34" charset="0"/>
                <a:cs typeface="Arial" panose="020B0604020202020204" pitchFamily="34" charset="0"/>
              </a:rPr>
              <a:t>e la </a:t>
            </a:r>
            <a:r>
              <a:rPr lang="it-IT" sz="2400" b="1" i="1" dirty="0">
                <a:solidFill>
                  <a:schemeClr val="accent6">
                    <a:lumMod val="75000"/>
                  </a:schemeClr>
                </a:solidFill>
                <a:latin typeface="Arial" panose="020B0604020202020204" pitchFamily="34" charset="0"/>
                <a:cs typeface="Arial" panose="020B0604020202020204" pitchFamily="34" charset="0"/>
              </a:rPr>
              <a:t>Carbon </a:t>
            </a:r>
            <a:r>
              <a:rPr lang="it-IT" sz="2400" b="1" i="1" dirty="0" err="1">
                <a:solidFill>
                  <a:schemeClr val="accent6">
                    <a:lumMod val="75000"/>
                  </a:schemeClr>
                </a:solidFill>
                <a:latin typeface="Arial" panose="020B0604020202020204" pitchFamily="34" charset="0"/>
                <a:cs typeface="Arial" panose="020B0604020202020204" pitchFamily="34" charset="0"/>
              </a:rPr>
              <a:t>tax</a:t>
            </a:r>
            <a:r>
              <a:rPr lang="it-IT" sz="2400" b="1" dirty="0">
                <a:latin typeface="Arial" panose="020B0604020202020204" pitchFamily="34" charset="0"/>
                <a:cs typeface="Arial" panose="020B0604020202020204" pitchFamily="34" charset="0"/>
              </a:rPr>
              <a:t>. Si generalizzano strategie </a:t>
            </a:r>
            <a:r>
              <a:rPr lang="it-IT" sz="2400" b="1" i="1" dirty="0" err="1">
                <a:solidFill>
                  <a:schemeClr val="accent6">
                    <a:lumMod val="75000"/>
                  </a:schemeClr>
                </a:solidFill>
                <a:latin typeface="Arial" panose="020B0604020202020204" pitchFamily="34" charset="0"/>
                <a:cs typeface="Arial" panose="020B0604020202020204" pitchFamily="34" charset="0"/>
              </a:rPr>
              <a:t>cap&amp;trade</a:t>
            </a:r>
            <a:r>
              <a:rPr lang="it-IT" sz="2400" b="1" dirty="0">
                <a:latin typeface="Arial" panose="020B0604020202020204" pitchFamily="34" charset="0"/>
                <a:cs typeface="Arial" panose="020B0604020202020204" pitchFamily="34" charset="0"/>
              </a:rPr>
              <a:t> o di </a:t>
            </a:r>
            <a:r>
              <a:rPr lang="it-IT" sz="2400" b="1" i="1" dirty="0" err="1">
                <a:solidFill>
                  <a:schemeClr val="accent6">
                    <a:lumMod val="75000"/>
                  </a:schemeClr>
                </a:solidFill>
                <a:latin typeface="Arial" panose="020B0604020202020204" pitchFamily="34" charset="0"/>
                <a:cs typeface="Arial" panose="020B0604020202020204" pitchFamily="34" charset="0"/>
              </a:rPr>
              <a:t>Emission</a:t>
            </a:r>
            <a:r>
              <a:rPr lang="it-IT" sz="2400" b="1" i="1" dirty="0">
                <a:solidFill>
                  <a:schemeClr val="accent6">
                    <a:lumMod val="75000"/>
                  </a:schemeClr>
                </a:solidFill>
                <a:latin typeface="Arial" panose="020B0604020202020204" pitchFamily="34" charset="0"/>
                <a:cs typeface="Arial" panose="020B0604020202020204" pitchFamily="34" charset="0"/>
              </a:rPr>
              <a:t> Trading </a:t>
            </a:r>
            <a:r>
              <a:rPr lang="it-IT" sz="2400" b="1" dirty="0">
                <a:latin typeface="Arial" panose="020B0604020202020204" pitchFamily="34" charset="0"/>
                <a:cs typeface="Arial" panose="020B0604020202020204" pitchFamily="34" charset="0"/>
              </a:rPr>
              <a:t>regionali</a:t>
            </a:r>
            <a:r>
              <a:rPr lang="it-IT" sz="2400" b="1" i="1" dirty="0">
                <a:latin typeface="Arial" panose="020B0604020202020204" pitchFamily="34" charset="0"/>
                <a:cs typeface="Arial" panose="020B0604020202020204" pitchFamily="34" charset="0"/>
              </a:rPr>
              <a:t> </a:t>
            </a:r>
            <a:r>
              <a:rPr lang="it-IT" sz="2400" b="1" dirty="0">
                <a:latin typeface="Arial" panose="020B0604020202020204" pitchFamily="34" charset="0"/>
                <a:cs typeface="Arial" panose="020B0604020202020204" pitchFamily="34" charset="0"/>
              </a:rPr>
              <a:t>come il sistema ETS in Europa e Cina, in California etc. o come il CDM di Kyoto nella cooperazione internazionale. Si spinge per l’elettrificazione dei trasporti con una progressiva eliminazione dei motori diesel e benzina. Alcune città hanno deciso il bando già al 2030.</a:t>
            </a:r>
          </a:p>
          <a:p>
            <a:pPr algn="just">
              <a:spcBef>
                <a:spcPts val="1200"/>
              </a:spcBef>
            </a:pPr>
            <a:r>
              <a:rPr lang="it-IT" sz="2400" b="1" dirty="0">
                <a:latin typeface="Arial" panose="020B0604020202020204" pitchFamily="34" charset="0"/>
                <a:cs typeface="Arial" panose="020B0604020202020204" pitchFamily="34" charset="0"/>
              </a:rPr>
              <a:t>- </a:t>
            </a:r>
            <a:r>
              <a:rPr lang="it-IT" sz="2400" b="1" dirty="0">
                <a:solidFill>
                  <a:schemeClr val="accent6">
                    <a:lumMod val="75000"/>
                  </a:schemeClr>
                </a:solidFill>
                <a:latin typeface="Arial" panose="020B0604020202020204" pitchFamily="34" charset="0"/>
                <a:cs typeface="Arial" panose="020B0604020202020204" pitchFamily="34" charset="0"/>
              </a:rPr>
              <a:t>7.3 Raddoppiare il tasso globale di miglioramento dell’efficienza energetica. </a:t>
            </a:r>
            <a:r>
              <a:rPr lang="it-IT" sz="2400" b="1" dirty="0">
                <a:latin typeface="Arial" panose="020B0604020202020204" pitchFamily="34" charset="0"/>
                <a:cs typeface="Arial" panose="020B0604020202020204" pitchFamily="34" charset="0"/>
              </a:rPr>
              <a:t>Riduzione degli sprechi, ottimizzazione energetica dei processi industriali, economia circolare, sviluppo di dispositivi ad alta efficienza. Essenziale l’intervento, tutt’altro che semplice, nel settore dell’edilizia, tra i più inutilmente dissipativi.</a:t>
            </a:r>
          </a:p>
        </p:txBody>
      </p:sp>
    </p:spTree>
    <p:extLst>
      <p:ext uri="{BB962C8B-B14F-4D97-AF65-F5344CB8AC3E}">
        <p14:creationId xmlns:p14="http://schemas.microsoft.com/office/powerpoint/2010/main" val="429277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E84D8A-75E1-4EDD-AE28-EC9CCE032D75}"/>
              </a:ext>
            </a:extLst>
          </p:cNvPr>
          <p:cNvSpPr txBox="1"/>
          <p:nvPr/>
        </p:nvSpPr>
        <p:spPr>
          <a:xfrm>
            <a:off x="493382" y="432447"/>
            <a:ext cx="10634472" cy="461665"/>
          </a:xfrm>
          <a:prstGeom prst="rect">
            <a:avLst/>
          </a:prstGeom>
          <a:noFill/>
        </p:spPr>
        <p:txBody>
          <a:bodyPr wrap="square" rtlCol="0">
            <a:spAutoFit/>
          </a:bodyPr>
          <a:lstStyle/>
          <a:p>
            <a:r>
              <a:rPr lang="it-IT" sz="2400" b="1" dirty="0">
                <a:solidFill>
                  <a:schemeClr val="accent6">
                    <a:lumMod val="60000"/>
                    <a:lumOff val="40000"/>
                  </a:schemeClr>
                </a:solidFill>
                <a:latin typeface="Arial" panose="020B0604020202020204" pitchFamily="34" charset="0"/>
                <a:cs typeface="Arial" panose="020B0604020202020204" pitchFamily="34" charset="0"/>
              </a:rPr>
              <a:t>Lotta al cambiamento climatico e sviluppo sostenibile</a:t>
            </a:r>
            <a:endParaRPr lang="en-US" sz="2400" b="1" i="1" dirty="0">
              <a:solidFill>
                <a:schemeClr val="accent6">
                  <a:lumMod val="60000"/>
                  <a:lumOff val="40000"/>
                </a:schemeClr>
              </a:solidFill>
              <a:latin typeface="Arial" panose="020B0604020202020204" pitchFamily="34" charset="0"/>
              <a:cs typeface="Arial" panose="020B0604020202020204" pitchFamily="34" charset="0"/>
            </a:endParaRPr>
          </a:p>
        </p:txBody>
      </p:sp>
      <p:pic>
        <p:nvPicPr>
          <p:cNvPr id="6" name="Immagine 2">
            <a:extLst>
              <a:ext uri="{FF2B5EF4-FFF2-40B4-BE49-F238E27FC236}">
                <a16:creationId xmlns:a16="http://schemas.microsoft.com/office/drawing/2014/main" id="{89CBF30C-E41D-4102-8691-320B5B2CD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257" t="29390" r="15463" b="28291"/>
          <a:stretch>
            <a:fillRect/>
          </a:stretch>
        </p:blipFill>
        <p:spPr bwMode="auto">
          <a:xfrm>
            <a:off x="11162157" y="206098"/>
            <a:ext cx="781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54DC60E5-A0AB-44F1-AABB-3E874A6BCA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9502"/>
          <a:stretch>
            <a:fillRect/>
          </a:stretch>
        </p:blipFill>
        <p:spPr bwMode="auto">
          <a:xfrm>
            <a:off x="11162157" y="672656"/>
            <a:ext cx="7810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E60BD7C5-ADA0-47E1-AB37-DFC7E47BD8CE}"/>
              </a:ext>
            </a:extLst>
          </p:cNvPr>
          <p:cNvSpPr txBox="1"/>
          <p:nvPr/>
        </p:nvSpPr>
        <p:spPr>
          <a:xfrm>
            <a:off x="493382" y="1115568"/>
            <a:ext cx="11205236" cy="5632311"/>
          </a:xfrm>
          <a:prstGeom prst="rect">
            <a:avLst/>
          </a:prstGeom>
          <a:noFill/>
        </p:spPr>
        <p:txBody>
          <a:bodyPr wrap="square" rtlCol="0">
            <a:spAutoFit/>
          </a:bodyPr>
          <a:lstStyle/>
          <a:p>
            <a:pPr algn="just">
              <a:spcBef>
                <a:spcPts val="1200"/>
              </a:spcBef>
            </a:pPr>
            <a:r>
              <a:rPr lang="it-IT" sz="2400" b="1" dirty="0">
                <a:latin typeface="Arial" panose="020B0604020202020204" pitchFamily="34" charset="0"/>
                <a:cs typeface="Arial" panose="020B0604020202020204" pitchFamily="34" charset="0"/>
              </a:rPr>
              <a:t>Il recente </a:t>
            </a:r>
            <a:r>
              <a:rPr lang="it-IT" sz="2400" b="1" i="1" dirty="0">
                <a:latin typeface="Arial" panose="020B0604020202020204" pitchFamily="34" charset="0"/>
                <a:cs typeface="Arial" panose="020B0604020202020204" pitchFamily="34" charset="0"/>
                <a:hlinkClick r:id="rId5"/>
              </a:rPr>
              <a:t>documento speciale dell’IPCC, SR15</a:t>
            </a:r>
            <a:r>
              <a:rPr lang="it-IT" sz="2400" b="1" dirty="0">
                <a:latin typeface="Arial" panose="020B0604020202020204" pitchFamily="34" charset="0"/>
                <a:cs typeface="Arial" panose="020B0604020202020204" pitchFamily="34" charset="0"/>
              </a:rPr>
              <a:t>, riprende il tema già presente nell’AR5 delle possibili contraddizioni tra SDG 13 (clima) e gli altri 16 SDG dell’Agenda 2030. Che esistano sinergie e contraddizioni tra gli SDG non deve sorprendere, considerando la complessità dell’impresa. Contraddizioni possono nascere sull’uso del suolo (SDG15) per produrre bioenergia ed emissioni negative minacciando la sicurezza alimentare e idrica, creando conflitti sui  diritti fondiari e perdita di biodiversità. Per abbandonare i combustibili fossili senza un'adeguata pianificazione si creano impatti sull’occupazione. Le popolazioni che fuggono dalla povertà e dalla fame consumano più energia e terra e aumentano le  emissioni. In generale gli obiettivi per la crescita economica e l'industrializzazione aumentano il consumo di combustibili fossili e le  emissioni di gas serra. Il contenimento delle emissioni può finire di far leva sulle disuguaglianze distributive e sulle asimmetrie geoeconomiche degli impatti, più di quanto già non avviene.</a:t>
            </a:r>
          </a:p>
        </p:txBody>
      </p:sp>
    </p:spTree>
    <p:extLst>
      <p:ext uri="{BB962C8B-B14F-4D97-AF65-F5344CB8AC3E}">
        <p14:creationId xmlns:p14="http://schemas.microsoft.com/office/powerpoint/2010/main" val="1287932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E84D8A-75E1-4EDD-AE28-EC9CCE032D75}"/>
              </a:ext>
            </a:extLst>
          </p:cNvPr>
          <p:cNvSpPr txBox="1"/>
          <p:nvPr/>
        </p:nvSpPr>
        <p:spPr>
          <a:xfrm>
            <a:off x="527685" y="155446"/>
            <a:ext cx="10634472" cy="461665"/>
          </a:xfrm>
          <a:prstGeom prst="rect">
            <a:avLst/>
          </a:prstGeom>
          <a:noFill/>
        </p:spPr>
        <p:txBody>
          <a:bodyPr wrap="square" rtlCol="0">
            <a:spAutoFit/>
          </a:bodyPr>
          <a:lstStyle/>
          <a:p>
            <a:r>
              <a:rPr lang="it-IT" sz="2400" b="1" dirty="0">
                <a:solidFill>
                  <a:schemeClr val="accent6">
                    <a:lumMod val="60000"/>
                    <a:lumOff val="40000"/>
                  </a:schemeClr>
                </a:solidFill>
                <a:latin typeface="Arial" panose="020B0604020202020204" pitchFamily="34" charset="0"/>
                <a:cs typeface="Arial" panose="020B0604020202020204" pitchFamily="34" charset="0"/>
              </a:rPr>
              <a:t>Sinergie e contraddizione tra SDG e obiettivi climatici</a:t>
            </a:r>
            <a:endParaRPr lang="en-US" sz="2400" b="1" i="1" dirty="0">
              <a:solidFill>
                <a:schemeClr val="accent6">
                  <a:lumMod val="60000"/>
                  <a:lumOff val="40000"/>
                </a:schemeClr>
              </a:solidFill>
              <a:latin typeface="Arial" panose="020B0604020202020204" pitchFamily="34" charset="0"/>
              <a:cs typeface="Arial" panose="020B0604020202020204" pitchFamily="34" charset="0"/>
            </a:endParaRPr>
          </a:p>
        </p:txBody>
      </p:sp>
      <p:pic>
        <p:nvPicPr>
          <p:cNvPr id="6" name="Immagine 2">
            <a:extLst>
              <a:ext uri="{FF2B5EF4-FFF2-40B4-BE49-F238E27FC236}">
                <a16:creationId xmlns:a16="http://schemas.microsoft.com/office/drawing/2014/main" id="{89CBF30C-E41D-4102-8691-320B5B2CD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257" t="29390" r="15463" b="28291"/>
          <a:stretch>
            <a:fillRect/>
          </a:stretch>
        </p:blipFill>
        <p:spPr bwMode="auto">
          <a:xfrm>
            <a:off x="11162157" y="206098"/>
            <a:ext cx="781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54DC60E5-A0AB-44F1-AABB-3E874A6BCA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9502"/>
          <a:stretch>
            <a:fillRect/>
          </a:stretch>
        </p:blipFill>
        <p:spPr bwMode="auto">
          <a:xfrm>
            <a:off x="11162157" y="672656"/>
            <a:ext cx="7810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a:extLst>
              <a:ext uri="{FF2B5EF4-FFF2-40B4-BE49-F238E27FC236}">
                <a16:creationId xmlns:a16="http://schemas.microsoft.com/office/drawing/2014/main" id="{A5A6FA9A-7719-406F-AA95-EAF221EAE8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426519" y="-941029"/>
            <a:ext cx="6063226" cy="9534832"/>
          </a:xfrm>
          <a:prstGeom prst="rect">
            <a:avLst/>
          </a:prstGeom>
        </p:spPr>
      </p:pic>
    </p:spTree>
    <p:extLst>
      <p:ext uri="{BB962C8B-B14F-4D97-AF65-F5344CB8AC3E}">
        <p14:creationId xmlns:p14="http://schemas.microsoft.com/office/powerpoint/2010/main" val="839630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Risultato immagine per ppt paris templates">
            <a:extLst>
              <a:ext uri="{FF2B5EF4-FFF2-40B4-BE49-F238E27FC236}">
                <a16:creationId xmlns:a16="http://schemas.microsoft.com/office/drawing/2014/main" id="{8B448BA3-A101-47A9-9E39-F6AB7EF9BD8C}"/>
              </a:ext>
            </a:extLst>
          </p:cNvPr>
          <p:cNvSpPr>
            <a:spLocks noChangeAspect="1" noChangeArrowheads="1"/>
          </p:cNvSpPr>
          <p:nvPr/>
        </p:nvSpPr>
        <p:spPr bwMode="auto">
          <a:xfrm>
            <a:off x="4976813" y="2590800"/>
            <a:ext cx="2238375" cy="167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Immagine 6">
            <a:extLst>
              <a:ext uri="{FF2B5EF4-FFF2-40B4-BE49-F238E27FC236}">
                <a16:creationId xmlns:a16="http://schemas.microsoft.com/office/drawing/2014/main" id="{A53D7A10-3744-47A2-9710-3E13AD85B306}"/>
              </a:ext>
            </a:extLst>
          </p:cNvPr>
          <p:cNvPicPr>
            <a:picLocks noChangeAspect="1"/>
          </p:cNvPicPr>
          <p:nvPr/>
        </p:nvPicPr>
        <p:blipFill rotWithShape="1">
          <a:blip r:embed="rId3">
            <a:extLst>
              <a:ext uri="{28A0092B-C50C-407E-A947-70E740481C1C}">
                <a14:useLocalDpi xmlns:a14="http://schemas.microsoft.com/office/drawing/2010/main" val="0"/>
              </a:ext>
            </a:extLst>
          </a:blip>
          <a:srcRect t="27328" r="14800"/>
          <a:stretch/>
        </p:blipFill>
        <p:spPr>
          <a:xfrm>
            <a:off x="0" y="0"/>
            <a:ext cx="10451442" cy="6857999"/>
          </a:xfrm>
          <a:prstGeom prst="rect">
            <a:avLst/>
          </a:prstGeom>
        </p:spPr>
      </p:pic>
      <p:pic>
        <p:nvPicPr>
          <p:cNvPr id="12" name="Immagine 4">
            <a:extLst>
              <a:ext uri="{FF2B5EF4-FFF2-40B4-BE49-F238E27FC236}">
                <a16:creationId xmlns:a16="http://schemas.microsoft.com/office/drawing/2014/main" id="{0B64CDFA-F2F1-4D9A-AC34-F761A71A2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189" t="11111" r="5168" b="11111"/>
          <a:stretch>
            <a:fillRect/>
          </a:stretch>
        </p:blipFill>
        <p:spPr bwMode="auto">
          <a:xfrm>
            <a:off x="6795262" y="187706"/>
            <a:ext cx="32019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a:extLst>
              <a:ext uri="{FF2B5EF4-FFF2-40B4-BE49-F238E27FC236}">
                <a16:creationId xmlns:a16="http://schemas.microsoft.com/office/drawing/2014/main" id="{485D32DF-2E7C-4FB8-9C65-F47528B069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75" t="4861" r="3375" b="8965"/>
          <a:stretch>
            <a:fillRect/>
          </a:stretch>
        </p:blipFill>
        <p:spPr bwMode="auto">
          <a:xfrm>
            <a:off x="6795262" y="2081594"/>
            <a:ext cx="3201988"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F862F9A3-6386-45CA-A123-7B6444CE6501}"/>
              </a:ext>
            </a:extLst>
          </p:cNvPr>
          <p:cNvSpPr txBox="1"/>
          <p:nvPr/>
        </p:nvSpPr>
        <p:spPr>
          <a:xfrm>
            <a:off x="825910" y="6347128"/>
            <a:ext cx="9171340" cy="646331"/>
          </a:xfrm>
          <a:prstGeom prst="rect">
            <a:avLst/>
          </a:prstGeom>
          <a:noFill/>
        </p:spPr>
        <p:txBody>
          <a:bodyPr wrap="square" rtlCol="0">
            <a:spAutoFit/>
          </a:bodyPr>
          <a:lstStyle/>
          <a:p>
            <a:pPr algn="ctr"/>
            <a:r>
              <a:rPr lang="it-IT" b="1" i="1" dirty="0">
                <a:latin typeface="Arial" panose="020B0604020202020204" pitchFamily="34" charset="0"/>
                <a:cs typeface="Arial" panose="020B0604020202020204" pitchFamily="34" charset="0"/>
                <a:hlinkClick r:id="rId6"/>
              </a:rPr>
              <a:t>www.comitatoscientifico.org</a:t>
            </a:r>
            <a:r>
              <a:rPr lang="it-IT" b="1" i="1" dirty="0">
                <a:latin typeface="Arial" panose="020B0604020202020204" pitchFamily="34" charset="0"/>
                <a:cs typeface="Arial" panose="020B0604020202020204" pitchFamily="34" charset="0"/>
              </a:rPr>
              <a:t> </a:t>
            </a:r>
            <a:r>
              <a:rPr lang="it-IT" b="1" i="1" dirty="0"/>
              <a:t>                                                     </a:t>
            </a:r>
            <a:r>
              <a:rPr lang="it-IT" dirty="0" err="1">
                <a:latin typeface="Arial" panose="020B0604020202020204" pitchFamily="34" charset="0"/>
                <a:cs typeface="Arial" panose="020B0604020202020204" pitchFamily="34" charset="0"/>
              </a:rPr>
              <a:t>write</a:t>
            </a:r>
            <a:r>
              <a:rPr lang="it-IT" dirty="0">
                <a:latin typeface="Arial" panose="020B0604020202020204" pitchFamily="34" charset="0"/>
                <a:cs typeface="Arial" panose="020B0604020202020204" pitchFamily="34" charset="0"/>
              </a:rPr>
              <a:t> to: </a:t>
            </a:r>
            <a:r>
              <a:rPr lang="es-UY" altLang="it-IT" b="1" i="1" dirty="0">
                <a:solidFill>
                  <a:schemeClr val="accent6">
                    <a:lumMod val="60000"/>
                    <a:lumOff val="40000"/>
                  </a:schemeClr>
                </a:solidFill>
                <a:latin typeface="Arial" panose="020B0604020202020204" pitchFamily="34" charset="0"/>
                <a:cs typeface="Arial" panose="020B0604020202020204" pitchFamily="34" charset="0"/>
              </a:rPr>
              <a:t>federico@susdef.it</a:t>
            </a:r>
          </a:p>
          <a:p>
            <a:endParaRPr lang="it-IT" dirty="0"/>
          </a:p>
        </p:txBody>
      </p:sp>
    </p:spTree>
    <p:extLst>
      <p:ext uri="{BB962C8B-B14F-4D97-AF65-F5344CB8AC3E}">
        <p14:creationId xmlns:p14="http://schemas.microsoft.com/office/powerpoint/2010/main" val="977335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E84D8A-75E1-4EDD-AE28-EC9CCE032D75}"/>
              </a:ext>
            </a:extLst>
          </p:cNvPr>
          <p:cNvSpPr txBox="1"/>
          <p:nvPr/>
        </p:nvSpPr>
        <p:spPr>
          <a:xfrm>
            <a:off x="571721" y="588946"/>
            <a:ext cx="10323576" cy="461665"/>
          </a:xfrm>
          <a:prstGeom prst="rect">
            <a:avLst/>
          </a:prstGeom>
          <a:noFill/>
        </p:spPr>
        <p:txBody>
          <a:bodyPr wrap="square" rtlCol="0">
            <a:spAutoFit/>
          </a:bodyPr>
          <a:lstStyle/>
          <a:p>
            <a:r>
              <a:rPr lang="it-IT" sz="2400" b="1" dirty="0">
                <a:solidFill>
                  <a:schemeClr val="accent6">
                    <a:lumMod val="60000"/>
                    <a:lumOff val="40000"/>
                  </a:schemeClr>
                </a:solidFill>
                <a:latin typeface="Arial" panose="020B0604020202020204" pitchFamily="34" charset="0"/>
                <a:cs typeface="Arial" panose="020B0604020202020204" pitchFamily="34" charset="0"/>
              </a:rPr>
              <a:t>1988: </a:t>
            </a:r>
            <a:r>
              <a:rPr lang="en-US" sz="2400" b="1" dirty="0" err="1">
                <a:solidFill>
                  <a:schemeClr val="accent6">
                    <a:lumMod val="60000"/>
                    <a:lumOff val="40000"/>
                  </a:schemeClr>
                </a:solidFill>
                <a:latin typeface="Arial" panose="020B0604020202020204" pitchFamily="34" charset="0"/>
                <a:cs typeface="Arial" panose="020B0604020202020204" pitchFamily="34" charset="0"/>
              </a:rPr>
              <a:t>Nasce</a:t>
            </a:r>
            <a:r>
              <a:rPr lang="en-US" sz="2400" b="1" dirty="0">
                <a:solidFill>
                  <a:schemeClr val="accent6">
                    <a:lumMod val="60000"/>
                    <a:lumOff val="40000"/>
                  </a:schemeClr>
                </a:solidFill>
                <a:latin typeface="Arial" panose="020B0604020202020204" pitchFamily="34" charset="0"/>
                <a:cs typeface="Arial" panose="020B0604020202020204" pitchFamily="34" charset="0"/>
              </a:rPr>
              <a:t> </a:t>
            </a:r>
            <a:r>
              <a:rPr lang="en-US" sz="2400" b="1" dirty="0" err="1">
                <a:solidFill>
                  <a:schemeClr val="accent6">
                    <a:lumMod val="60000"/>
                    <a:lumOff val="40000"/>
                  </a:schemeClr>
                </a:solidFill>
                <a:latin typeface="Arial" panose="020B0604020202020204" pitchFamily="34" charset="0"/>
                <a:cs typeface="Arial" panose="020B0604020202020204" pitchFamily="34" charset="0"/>
              </a:rPr>
              <a:t>l’</a:t>
            </a:r>
            <a:r>
              <a:rPr lang="en-US" sz="2400" b="1" i="1" dirty="0" err="1">
                <a:solidFill>
                  <a:schemeClr val="accent6">
                    <a:lumMod val="60000"/>
                    <a:lumOff val="40000"/>
                  </a:schemeClr>
                </a:solidFill>
                <a:latin typeface="Arial" panose="020B0604020202020204" pitchFamily="34" charset="0"/>
                <a:cs typeface="Arial" panose="020B0604020202020204" pitchFamily="34" charset="0"/>
              </a:rPr>
              <a:t>Intergovernmental</a:t>
            </a:r>
            <a:r>
              <a:rPr lang="en-US" sz="2400" b="1" i="1" dirty="0">
                <a:solidFill>
                  <a:schemeClr val="accent6">
                    <a:lumMod val="60000"/>
                    <a:lumOff val="40000"/>
                  </a:schemeClr>
                </a:solidFill>
                <a:latin typeface="Arial" panose="020B0604020202020204" pitchFamily="34" charset="0"/>
                <a:cs typeface="Arial" panose="020B0604020202020204" pitchFamily="34" charset="0"/>
              </a:rPr>
              <a:t> Panel on Climate Change (IPCC)</a:t>
            </a:r>
          </a:p>
        </p:txBody>
      </p:sp>
      <p:sp>
        <p:nvSpPr>
          <p:cNvPr id="5" name="CasellaDiTesto 4">
            <a:extLst>
              <a:ext uri="{FF2B5EF4-FFF2-40B4-BE49-F238E27FC236}">
                <a16:creationId xmlns:a16="http://schemas.microsoft.com/office/drawing/2014/main" id="{6F76AB5A-9BCA-4C90-A58D-A0D54E89EB78}"/>
              </a:ext>
            </a:extLst>
          </p:cNvPr>
          <p:cNvSpPr txBox="1"/>
          <p:nvPr/>
        </p:nvSpPr>
        <p:spPr>
          <a:xfrm>
            <a:off x="571721" y="1221763"/>
            <a:ext cx="10980961" cy="5786199"/>
          </a:xfrm>
          <a:prstGeom prst="rect">
            <a:avLst/>
          </a:prstGeom>
          <a:noFill/>
        </p:spPr>
        <p:txBody>
          <a:bodyPr wrap="square" rtlCol="0">
            <a:spAutoFit/>
          </a:bodyPr>
          <a:lstStyle/>
          <a:p>
            <a:pPr algn="just">
              <a:spcAft>
                <a:spcPts val="600"/>
              </a:spcAft>
            </a:pPr>
            <a:r>
              <a:rPr lang="it-IT" sz="2400" b="1" dirty="0">
                <a:latin typeface="Arial" panose="020B0604020202020204" pitchFamily="34" charset="0"/>
                <a:cs typeface="Arial" panose="020B0604020202020204" pitchFamily="34" charset="0"/>
              </a:rPr>
              <a:t>L’iniziativa congiunta del WMO e dell’UNEP dà vita al </a:t>
            </a:r>
            <a:r>
              <a:rPr lang="it-IT" sz="2400" b="1" i="1" dirty="0">
                <a:latin typeface="Arial" panose="020B0604020202020204" pitchFamily="34" charset="0"/>
                <a:cs typeface="Arial" panose="020B0604020202020204" pitchFamily="34" charset="0"/>
                <a:hlinkClick r:id="rId2"/>
              </a:rPr>
              <a:t>IPCC</a:t>
            </a:r>
            <a:r>
              <a:rPr lang="it-IT" sz="2400" b="1" dirty="0">
                <a:latin typeface="Arial" panose="020B0604020202020204" pitchFamily="34" charset="0"/>
                <a:cs typeface="Arial" panose="020B0604020202020204" pitchFamily="34" charset="0"/>
              </a:rPr>
              <a:t>, </a:t>
            </a:r>
            <a:r>
              <a:rPr lang="it-IT" sz="2400" b="1" i="1" dirty="0">
                <a:latin typeface="Arial" panose="020B0604020202020204" pitchFamily="34" charset="0"/>
                <a:cs typeface="Arial" panose="020B0604020202020204" pitchFamily="34" charset="0"/>
              </a:rPr>
              <a:t>Panel</a:t>
            </a:r>
            <a:r>
              <a:rPr lang="it-IT" sz="2400" b="1" dirty="0">
                <a:latin typeface="Arial" panose="020B0604020202020204" pitchFamily="34" charset="0"/>
                <a:cs typeface="Arial" panose="020B0604020202020204" pitchFamily="34" charset="0"/>
              </a:rPr>
              <a:t> internazionale degli scienziati del clima. Non è un’agenzia scientifica ma la sede di incontro di tutte le agenzie scientifiche competenti del mondo. I suoi pareri si decidono in assemblea sulla base di evidenze condivise. Pubblica periodicamente un </a:t>
            </a:r>
            <a:r>
              <a:rPr lang="it-IT" sz="2400" b="1" i="1" dirty="0" err="1">
                <a:latin typeface="Arial" panose="020B0604020202020204" pitchFamily="34" charset="0"/>
                <a:cs typeface="Arial" panose="020B0604020202020204" pitchFamily="34" charset="0"/>
              </a:rPr>
              <a:t>Assessment</a:t>
            </a:r>
            <a:r>
              <a:rPr lang="it-IT" sz="2400" b="1" i="1" dirty="0">
                <a:latin typeface="Arial" panose="020B0604020202020204" pitchFamily="34" charset="0"/>
                <a:cs typeface="Arial" panose="020B0604020202020204" pitchFamily="34" charset="0"/>
              </a:rPr>
              <a:t> Report </a:t>
            </a:r>
            <a:r>
              <a:rPr lang="it-IT" sz="2400" b="1" dirty="0">
                <a:latin typeface="Arial" panose="020B0604020202020204" pitchFamily="34" charset="0"/>
                <a:cs typeface="Arial" panose="020B0604020202020204" pitchFamily="34" charset="0"/>
              </a:rPr>
              <a:t>di cui si contano 5 edizioni. L’</a:t>
            </a:r>
            <a:r>
              <a:rPr lang="it-IT" sz="2400" b="1" i="1" dirty="0">
                <a:latin typeface="Arial" panose="020B0604020202020204" pitchFamily="34" charset="0"/>
                <a:cs typeface="Arial" panose="020B0604020202020204" pitchFamily="34" charset="0"/>
                <a:hlinkClick r:id="rId3"/>
              </a:rPr>
              <a:t>AR5</a:t>
            </a:r>
            <a:r>
              <a:rPr lang="it-IT" sz="2400" b="1" dirty="0">
                <a:latin typeface="Arial" panose="020B0604020202020204" pitchFamily="34" charset="0"/>
                <a:cs typeface="Arial" panose="020B0604020202020204" pitchFamily="34" charset="0"/>
              </a:rPr>
              <a:t> è l’ultima e viene completata nel 2015.</a:t>
            </a:r>
          </a:p>
          <a:p>
            <a:pPr algn="just">
              <a:spcAft>
                <a:spcPts val="600"/>
              </a:spcAft>
            </a:pPr>
            <a:r>
              <a:rPr lang="it-IT" sz="2400" b="1" i="1" dirty="0">
                <a:latin typeface="Arial" panose="020B0604020202020204" pitchFamily="34" charset="0"/>
                <a:cs typeface="Arial" panose="020B0604020202020204" pitchFamily="34" charset="0"/>
                <a:hlinkClick r:id="rId4"/>
              </a:rPr>
              <a:t>AR1</a:t>
            </a:r>
            <a:r>
              <a:rPr lang="it-IT" sz="2400" b="1" dirty="0">
                <a:latin typeface="Arial" panose="020B0604020202020204" pitchFamily="34" charset="0"/>
                <a:cs typeface="Arial" panose="020B0604020202020204" pitchFamily="34" charset="0"/>
              </a:rPr>
              <a:t> viene pubblicato nel 1990 e conclude che la temperatura superficiale media terrestre è cresciuta di </a:t>
            </a:r>
            <a:r>
              <a:rPr lang="en-US" sz="2400" b="1" dirty="0">
                <a:latin typeface="Arial" panose="020B0604020202020204" pitchFamily="34" charset="0"/>
                <a:cs typeface="Arial" panose="020B0604020202020204" pitchFamily="34" charset="0"/>
              </a:rPr>
              <a:t>0.3-0.6 °C  </a:t>
            </a:r>
            <a:r>
              <a:rPr lang="en-US" sz="2400" b="1" dirty="0" err="1">
                <a:latin typeface="Arial" panose="020B0604020202020204" pitchFamily="34" charset="0"/>
                <a:cs typeface="Arial" panose="020B0604020202020204" pitchFamily="34" charset="0"/>
              </a:rPr>
              <a:t>negli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ultimi</a:t>
            </a:r>
            <a:r>
              <a:rPr lang="en-US" sz="2400" b="1" dirty="0">
                <a:latin typeface="Arial" panose="020B0604020202020204" pitchFamily="34" charset="0"/>
                <a:cs typeface="Arial" panose="020B0604020202020204" pitchFamily="34" charset="0"/>
              </a:rPr>
              <a:t> 100 </a:t>
            </a:r>
            <a:r>
              <a:rPr lang="en-US" sz="2400" b="1" dirty="0" err="1">
                <a:latin typeface="Arial" panose="020B0604020202020204" pitchFamily="34" charset="0"/>
                <a:cs typeface="Arial" panose="020B0604020202020204" pitchFamily="34" charset="0"/>
              </a:rPr>
              <a:t>anni</a:t>
            </a:r>
            <a:r>
              <a:rPr lang="en-US" sz="2400" b="1" dirty="0">
                <a:latin typeface="Arial" panose="020B0604020202020204" pitchFamily="34" charset="0"/>
                <a:cs typeface="Arial" panose="020B0604020202020204" pitchFamily="34" charset="0"/>
              </a:rPr>
              <a:t> e </a:t>
            </a:r>
            <a:r>
              <a:rPr lang="en-US" sz="2400" b="1" dirty="0" err="1">
                <a:latin typeface="Arial" panose="020B0604020202020204" pitchFamily="34" charset="0"/>
                <a:cs typeface="Arial" panose="020B0604020202020204" pitchFamily="34" charset="0"/>
              </a:rPr>
              <a:t>che</a:t>
            </a:r>
            <a:r>
              <a:rPr lang="en-US" sz="2400" b="1" dirty="0">
                <a:latin typeface="Arial" panose="020B0604020202020204" pitchFamily="34" charset="0"/>
                <a:cs typeface="Arial" panose="020B0604020202020204" pitchFamily="34" charset="0"/>
              </a:rPr>
              <a:t> le </a:t>
            </a:r>
            <a:r>
              <a:rPr lang="en-US" sz="2400" b="1" dirty="0" err="1">
                <a:latin typeface="Arial" panose="020B0604020202020204" pitchFamily="34" charset="0"/>
                <a:cs typeface="Arial" panose="020B0604020202020204" pitchFamily="34" charset="0"/>
              </a:rPr>
              <a:t>emissioni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antropogeniche</a:t>
            </a:r>
            <a:r>
              <a:rPr lang="en-US" sz="2400" b="1" dirty="0">
                <a:latin typeface="Arial" panose="020B0604020202020204" pitchFamily="34" charset="0"/>
                <a:cs typeface="Arial" panose="020B0604020202020204" pitchFamily="34" charset="0"/>
              </a:rPr>
              <a:t> di gas ad </a:t>
            </a:r>
            <a:r>
              <a:rPr lang="en-US" sz="2400" b="1" dirty="0" err="1">
                <a:latin typeface="Arial" panose="020B0604020202020204" pitchFamily="34" charset="0"/>
                <a:cs typeface="Arial" panose="020B0604020202020204" pitchFamily="34" charset="0"/>
              </a:rPr>
              <a:t>effetto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serra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stanno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sommando</a:t>
            </a:r>
            <a:r>
              <a:rPr lang="en-US" sz="2400" b="1" dirty="0">
                <a:latin typeface="Arial" panose="020B0604020202020204" pitchFamily="34" charset="0"/>
                <a:cs typeface="Arial" panose="020B0604020202020204" pitchFamily="34" charset="0"/>
              </a:rPr>
              <a:t> a quelle </a:t>
            </a:r>
            <a:r>
              <a:rPr lang="en-US" sz="2400" b="1" dirty="0" err="1">
                <a:latin typeface="Arial" panose="020B0604020202020204" pitchFamily="34" charset="0"/>
                <a:cs typeface="Arial" panose="020B0604020202020204" pitchFamily="34" charset="0"/>
              </a:rPr>
              <a:t>naturali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favorendo</a:t>
            </a:r>
            <a:r>
              <a:rPr lang="en-US" sz="2400" b="1" dirty="0">
                <a:latin typeface="Arial" panose="020B0604020202020204" pitchFamily="34" charset="0"/>
                <a:cs typeface="Arial" panose="020B0604020202020204" pitchFamily="34" charset="0"/>
              </a:rPr>
              <a:t> la </a:t>
            </a:r>
            <a:r>
              <a:rPr lang="en-US" sz="2400" b="1" dirty="0" err="1">
                <a:latin typeface="Arial" panose="020B0604020202020204" pitchFamily="34" charset="0"/>
                <a:cs typeface="Arial" panose="020B0604020202020204" pitchFamily="34" charset="0"/>
              </a:rPr>
              <a:t>tendenza</a:t>
            </a:r>
            <a:r>
              <a:rPr lang="en-US" sz="2400" b="1" dirty="0">
                <a:latin typeface="Arial" panose="020B0604020202020204" pitchFamily="34" charset="0"/>
                <a:cs typeface="Arial" panose="020B0604020202020204" pitchFamily="34" charset="0"/>
              </a:rPr>
              <a:t> al </a:t>
            </a:r>
            <a:r>
              <a:rPr lang="en-US" sz="2400" b="1" dirty="0" err="1">
                <a:latin typeface="Arial" panose="020B0604020202020204" pitchFamily="34" charset="0"/>
                <a:cs typeface="Arial" panose="020B0604020202020204" pitchFamily="34" charset="0"/>
              </a:rPr>
              <a:t>riscaldamento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globale</a:t>
            </a:r>
            <a:r>
              <a:rPr lang="en-US" sz="2400" b="1" dirty="0">
                <a:latin typeface="Arial" panose="020B0604020202020204" pitchFamily="34" charset="0"/>
                <a:cs typeface="Arial" panose="020B0604020202020204" pitchFamily="34" charset="0"/>
              </a:rPr>
              <a:t>.</a:t>
            </a:r>
          </a:p>
          <a:p>
            <a:pPr algn="just"/>
            <a:r>
              <a:rPr lang="en-US" sz="2400" b="1" dirty="0" err="1">
                <a:latin typeface="Arial" panose="020B0604020202020204" pitchFamily="34" charset="0"/>
                <a:cs typeface="Arial" panose="020B0604020202020204" pitchFamily="34" charset="0"/>
              </a:rPr>
              <a:t>Nel</a:t>
            </a:r>
            <a:r>
              <a:rPr lang="en-US" sz="2400" b="1" dirty="0">
                <a:latin typeface="Arial" panose="020B0604020202020204" pitchFamily="34" charset="0"/>
                <a:cs typeface="Arial" panose="020B0604020202020204" pitchFamily="34" charset="0"/>
              </a:rPr>
              <a:t> 2007 </a:t>
            </a:r>
            <a:r>
              <a:rPr lang="en-US" sz="2400" b="1" dirty="0" err="1">
                <a:latin typeface="Arial" panose="020B0604020202020204" pitchFamily="34" charset="0"/>
                <a:cs typeface="Arial" panose="020B0604020202020204" pitchFamily="34" charset="0"/>
              </a:rPr>
              <a:t>l’IPCC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viene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insignito</a:t>
            </a:r>
            <a:r>
              <a:rPr lang="en-US" sz="2400" b="1" dirty="0">
                <a:latin typeface="Arial" panose="020B0604020202020204" pitchFamily="34" charset="0"/>
                <a:cs typeface="Arial" panose="020B0604020202020204" pitchFamily="34" charset="0"/>
              </a:rPr>
              <a:t> del </a:t>
            </a:r>
            <a:r>
              <a:rPr lang="en-US" sz="2400" b="1" i="1" dirty="0">
                <a:latin typeface="Arial" panose="020B0604020202020204" pitchFamily="34" charset="0"/>
                <a:cs typeface="Arial" panose="020B0604020202020204" pitchFamily="34" charset="0"/>
                <a:hlinkClick r:id="rId5"/>
              </a:rPr>
              <a:t>Premio Nobel per la pace </a:t>
            </a:r>
            <a:r>
              <a:rPr lang="en-US" sz="2400" b="1" dirty="0">
                <a:latin typeface="Arial" panose="020B0604020202020204" pitchFamily="34" charset="0"/>
                <a:cs typeface="Arial" panose="020B0604020202020204" pitchFamily="34" charset="0"/>
              </a:rPr>
              <a:t>“</a:t>
            </a:r>
            <a:r>
              <a:rPr lang="en-US" sz="2400" b="1" i="1" dirty="0">
                <a:latin typeface="Arial" panose="020B0604020202020204" pitchFamily="34" charset="0"/>
                <a:cs typeface="Arial" panose="020B0604020202020204" pitchFamily="34" charset="0"/>
              </a:rPr>
              <a:t>for its effort to build up and disseminate greater knowledge about man-made climate change, and to lay the foundations for the measures that are needed to counteract such change”</a:t>
            </a:r>
            <a:r>
              <a:rPr lang="en-US" sz="2400" b="1" dirty="0">
                <a:latin typeface="Arial" panose="020B0604020202020204" pitchFamily="34" charset="0"/>
                <a:cs typeface="Arial" panose="020B0604020202020204" pitchFamily="34" charset="0"/>
              </a:rPr>
              <a:t>.</a:t>
            </a:r>
            <a:endParaRPr lang="it-IT" sz="2400" b="1" dirty="0">
              <a:latin typeface="Arial" panose="020B0604020202020204" pitchFamily="34" charset="0"/>
              <a:cs typeface="Arial" panose="020B0604020202020204" pitchFamily="34" charset="0"/>
            </a:endParaRPr>
          </a:p>
          <a:p>
            <a:endParaRPr lang="it-IT" sz="2400" b="1" dirty="0">
              <a:latin typeface="Arial" panose="020B0604020202020204" pitchFamily="34" charset="0"/>
              <a:cs typeface="Arial" panose="020B0604020202020204" pitchFamily="34" charset="0"/>
            </a:endParaRPr>
          </a:p>
        </p:txBody>
      </p:sp>
      <p:pic>
        <p:nvPicPr>
          <p:cNvPr id="6" name="Immagine 2">
            <a:extLst>
              <a:ext uri="{FF2B5EF4-FFF2-40B4-BE49-F238E27FC236}">
                <a16:creationId xmlns:a16="http://schemas.microsoft.com/office/drawing/2014/main" id="{89CBF30C-E41D-4102-8691-320B5B2CDF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257" t="29390" r="15463" b="28291"/>
          <a:stretch>
            <a:fillRect/>
          </a:stretch>
        </p:blipFill>
        <p:spPr bwMode="auto">
          <a:xfrm>
            <a:off x="11162157" y="206098"/>
            <a:ext cx="781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54DC60E5-A0AB-44F1-AABB-3E874A6BCA4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9502"/>
          <a:stretch>
            <a:fillRect/>
          </a:stretch>
        </p:blipFill>
        <p:spPr bwMode="auto">
          <a:xfrm>
            <a:off x="11162157" y="672656"/>
            <a:ext cx="7810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8352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E84D8A-75E1-4EDD-AE28-EC9CCE032D75}"/>
              </a:ext>
            </a:extLst>
          </p:cNvPr>
          <p:cNvSpPr txBox="1"/>
          <p:nvPr/>
        </p:nvSpPr>
        <p:spPr>
          <a:xfrm>
            <a:off x="795528" y="358380"/>
            <a:ext cx="10241280" cy="461665"/>
          </a:xfrm>
          <a:prstGeom prst="rect">
            <a:avLst/>
          </a:prstGeom>
          <a:noFill/>
        </p:spPr>
        <p:txBody>
          <a:bodyPr wrap="square" rtlCol="0">
            <a:spAutoFit/>
          </a:bodyPr>
          <a:lstStyle/>
          <a:p>
            <a:r>
              <a:rPr lang="it-IT" sz="2400" b="1" dirty="0">
                <a:solidFill>
                  <a:schemeClr val="accent6">
                    <a:lumMod val="60000"/>
                    <a:lumOff val="40000"/>
                  </a:schemeClr>
                </a:solidFill>
                <a:latin typeface="Arial" panose="020B0604020202020204" pitchFamily="34" charset="0"/>
                <a:cs typeface="Arial" panose="020B0604020202020204" pitchFamily="34" charset="0"/>
              </a:rPr>
              <a:t>1992: </a:t>
            </a:r>
            <a:r>
              <a:rPr lang="en-US" sz="2400" b="1" dirty="0">
                <a:solidFill>
                  <a:schemeClr val="accent6">
                    <a:lumMod val="60000"/>
                    <a:lumOff val="40000"/>
                  </a:schemeClr>
                </a:solidFill>
                <a:latin typeface="Arial" panose="020B0604020202020204" pitchFamily="34" charset="0"/>
                <a:cs typeface="Arial" panose="020B0604020202020204" pitchFamily="34" charset="0"/>
              </a:rPr>
              <a:t>The Rio de Janeiro </a:t>
            </a:r>
            <a:r>
              <a:rPr lang="en-US" sz="2400" b="1" i="1" dirty="0">
                <a:solidFill>
                  <a:schemeClr val="accent6">
                    <a:lumMod val="60000"/>
                    <a:lumOff val="40000"/>
                  </a:schemeClr>
                </a:solidFill>
                <a:latin typeface="Arial" panose="020B0604020202020204" pitchFamily="34" charset="0"/>
                <a:cs typeface="Arial" panose="020B0604020202020204" pitchFamily="34" charset="0"/>
              </a:rPr>
              <a:t>Earth Summit, </a:t>
            </a:r>
            <a:r>
              <a:rPr lang="en-US" sz="2400" b="1" dirty="0">
                <a:solidFill>
                  <a:schemeClr val="accent6">
                    <a:lumMod val="60000"/>
                    <a:lumOff val="40000"/>
                  </a:schemeClr>
                </a:solidFill>
                <a:latin typeface="Arial" panose="020B0604020202020204" pitchFamily="34" charset="0"/>
                <a:cs typeface="Arial" panose="020B0604020202020204" pitchFamily="34" charset="0"/>
              </a:rPr>
              <a:t>UNCED</a:t>
            </a:r>
          </a:p>
        </p:txBody>
      </p:sp>
      <p:sp>
        <p:nvSpPr>
          <p:cNvPr id="5" name="CasellaDiTesto 4">
            <a:extLst>
              <a:ext uri="{FF2B5EF4-FFF2-40B4-BE49-F238E27FC236}">
                <a16:creationId xmlns:a16="http://schemas.microsoft.com/office/drawing/2014/main" id="{6F76AB5A-9BCA-4C90-A58D-A0D54E89EB78}"/>
              </a:ext>
            </a:extLst>
          </p:cNvPr>
          <p:cNvSpPr txBox="1"/>
          <p:nvPr/>
        </p:nvSpPr>
        <p:spPr>
          <a:xfrm>
            <a:off x="570271" y="894112"/>
            <a:ext cx="11208774" cy="5709255"/>
          </a:xfrm>
          <a:prstGeom prst="rect">
            <a:avLst/>
          </a:prstGeom>
          <a:noFill/>
        </p:spPr>
        <p:txBody>
          <a:bodyPr wrap="square" rtlCol="0">
            <a:spAutoFit/>
          </a:bodyPr>
          <a:lstStyle/>
          <a:p>
            <a:pPr algn="just">
              <a:spcAft>
                <a:spcPts val="600"/>
              </a:spcAft>
            </a:pPr>
            <a:r>
              <a:rPr lang="en-US" sz="2400" b="1" dirty="0" err="1">
                <a:latin typeface="Arial" panose="020B0604020202020204" pitchFamily="34" charset="0"/>
                <a:cs typeface="Arial" panose="020B0604020202020204" pitchFamily="34" charset="0"/>
              </a:rPr>
              <a:t>Alla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Conferenza</a:t>
            </a:r>
            <a:r>
              <a:rPr lang="en-US" sz="2400" b="1" dirty="0">
                <a:latin typeface="Arial" panose="020B0604020202020204" pitchFamily="34" charset="0"/>
                <a:cs typeface="Arial" panose="020B0604020202020204" pitchFamily="34" charset="0"/>
              </a:rPr>
              <a:t> di Rio “</a:t>
            </a:r>
            <a:r>
              <a:rPr lang="en-US" sz="2400" b="1" i="1" dirty="0" err="1">
                <a:latin typeface="Arial" panose="020B0604020202020204" pitchFamily="34" charset="0"/>
                <a:cs typeface="Arial" panose="020B0604020202020204" pitchFamily="34" charset="0"/>
                <a:hlinkClick r:id="rId2"/>
              </a:rPr>
              <a:t>sull’Ambiente</a:t>
            </a:r>
            <a:r>
              <a:rPr lang="en-US" sz="2400" b="1" i="1" dirty="0">
                <a:latin typeface="Arial" panose="020B0604020202020204" pitchFamily="34" charset="0"/>
                <a:cs typeface="Arial" panose="020B0604020202020204" pitchFamily="34" charset="0"/>
                <a:hlinkClick r:id="rId2"/>
              </a:rPr>
              <a:t> e lo </a:t>
            </a:r>
            <a:r>
              <a:rPr lang="en-US" sz="2400" b="1" i="1" dirty="0" err="1">
                <a:latin typeface="Arial" panose="020B0604020202020204" pitchFamily="34" charset="0"/>
                <a:cs typeface="Arial" panose="020B0604020202020204" pitchFamily="34" charset="0"/>
                <a:hlinkClick r:id="rId2"/>
              </a:rPr>
              <a:t>Sviluppo</a:t>
            </a:r>
            <a:r>
              <a:rPr lang="en-US" sz="2400" b="1" dirty="0">
                <a:latin typeface="Arial" panose="020B0604020202020204" pitchFamily="34" charset="0"/>
                <a:cs typeface="Arial" panose="020B0604020202020204" pitchFamily="34" charset="0"/>
              </a:rPr>
              <a:t>” del 1992 </a:t>
            </a:r>
            <a:r>
              <a:rPr lang="en-US" sz="2400" b="1" dirty="0" err="1">
                <a:latin typeface="Arial" panose="020B0604020202020204" pitchFamily="34" charset="0"/>
                <a:cs typeface="Arial" panose="020B0604020202020204" pitchFamily="34" charset="0"/>
              </a:rPr>
              <a:t>vengono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stabiliti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i</a:t>
            </a:r>
            <a:r>
              <a:rPr lang="en-US" sz="2400" b="1" dirty="0">
                <a:latin typeface="Arial" panose="020B0604020202020204" pitchFamily="34" charset="0"/>
                <a:cs typeface="Arial" panose="020B0604020202020204" pitchFamily="34" charset="0"/>
              </a:rPr>
              <a:t> 27 </a:t>
            </a:r>
            <a:r>
              <a:rPr lang="en-US" sz="2400" b="1" dirty="0" err="1">
                <a:latin typeface="Arial" panose="020B0604020202020204" pitchFamily="34" charset="0"/>
                <a:cs typeface="Arial" panose="020B0604020202020204" pitchFamily="34" charset="0"/>
              </a:rPr>
              <a:t>Principi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dello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Sviluppo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sostenibile</a:t>
            </a:r>
            <a:r>
              <a:rPr lang="en-US" sz="2400" b="1" dirty="0">
                <a:latin typeface="Arial" panose="020B0604020202020204" pitchFamily="34" charset="0"/>
                <a:cs typeface="Arial" panose="020B0604020202020204" pitchFamily="34" charset="0"/>
              </a:rPr>
              <a:t>, con </a:t>
            </a:r>
            <a:r>
              <a:rPr lang="en-US" sz="2400" b="1" dirty="0" err="1">
                <a:latin typeface="Arial" panose="020B0604020202020204" pitchFamily="34" charset="0"/>
                <a:cs typeface="Arial" panose="020B0604020202020204" pitchFamily="34" charset="0"/>
              </a:rPr>
              <a:t>il</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consenso</a:t>
            </a:r>
            <a:r>
              <a:rPr lang="en-US" sz="2400" b="1" dirty="0">
                <a:latin typeface="Arial" panose="020B0604020202020204" pitchFamily="34" charset="0"/>
                <a:cs typeface="Arial" panose="020B0604020202020204" pitchFamily="34" charset="0"/>
              </a:rPr>
              <a:t> di </a:t>
            </a:r>
            <a:r>
              <a:rPr lang="en-US" sz="2400" b="1" dirty="0" err="1">
                <a:latin typeface="Arial" panose="020B0604020202020204" pitchFamily="34" charset="0"/>
                <a:cs typeface="Arial" panose="020B0604020202020204" pitchFamily="34" charset="0"/>
              </a:rPr>
              <a:t>tutti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i</a:t>
            </a:r>
            <a:r>
              <a:rPr lang="en-US" sz="2400" b="1" dirty="0">
                <a:latin typeface="Arial" panose="020B0604020202020204" pitchFamily="34" charset="0"/>
                <a:cs typeface="Arial" panose="020B0604020202020204" pitchFamily="34" charset="0"/>
              </a:rPr>
              <a:t> 172 </a:t>
            </a:r>
            <a:r>
              <a:rPr lang="en-US" sz="2400" b="1" dirty="0" err="1">
                <a:latin typeface="Arial" panose="020B0604020202020204" pitchFamily="34" charset="0"/>
                <a:cs typeface="Arial" panose="020B0604020202020204" pitchFamily="34" charset="0"/>
              </a:rPr>
              <a:t>paesi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presenti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essi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risulteranno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determinanti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il</a:t>
            </a:r>
            <a:r>
              <a:rPr lang="en-US" sz="2400" b="1" dirty="0">
                <a:latin typeface="Arial" panose="020B0604020202020204" pitchFamily="34" charset="0"/>
                <a:cs typeface="Arial" panose="020B0604020202020204" pitchFamily="34" charset="0"/>
              </a:rPr>
              <a:t> Principio 7 </a:t>
            </a:r>
            <a:r>
              <a:rPr lang="en-US" sz="2400" b="1" dirty="0" err="1">
                <a:latin typeface="Arial" panose="020B0604020202020204" pitchFamily="34" charset="0"/>
                <a:cs typeface="Arial" panose="020B0604020202020204" pitchFamily="34" charset="0"/>
              </a:rPr>
              <a:t>delle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responsabilità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comuni</a:t>
            </a:r>
            <a:r>
              <a:rPr lang="en-US" sz="2400" b="1" dirty="0">
                <a:latin typeface="Arial" panose="020B0604020202020204" pitchFamily="34" charset="0"/>
                <a:cs typeface="Arial" panose="020B0604020202020204" pitchFamily="34" charset="0"/>
              </a:rPr>
              <a:t> ma </a:t>
            </a:r>
            <a:r>
              <a:rPr lang="en-US" sz="2400" b="1" dirty="0" err="1">
                <a:latin typeface="Arial" panose="020B0604020202020204" pitchFamily="34" charset="0"/>
                <a:cs typeface="Arial" panose="020B0604020202020204" pitchFamily="34" charset="0"/>
              </a:rPr>
              <a:t>differenziate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paesi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sviluppati</a:t>
            </a:r>
            <a:r>
              <a:rPr lang="en-US" sz="2400" b="1" dirty="0">
                <a:latin typeface="Arial" panose="020B0604020202020204" pitchFamily="34" charset="0"/>
                <a:cs typeface="Arial" panose="020B0604020202020204" pitchFamily="34" charset="0"/>
              </a:rPr>
              <a:t> e in via di </a:t>
            </a:r>
            <a:r>
              <a:rPr lang="en-US" sz="2400" b="1" dirty="0" err="1">
                <a:latin typeface="Arial" panose="020B0604020202020204" pitchFamily="34" charset="0"/>
                <a:cs typeface="Arial" panose="020B0604020202020204" pitchFamily="34" charset="0"/>
              </a:rPr>
              <a:t>sviluppo</a:t>
            </a:r>
            <a:r>
              <a:rPr lang="en-US" sz="2400" b="1" dirty="0">
                <a:latin typeface="Arial" panose="020B0604020202020204" pitchFamily="34" charset="0"/>
                <a:cs typeface="Arial" panose="020B0604020202020204" pitchFamily="34" charset="0"/>
              </a:rPr>
              <a:t> (CBDR) e </a:t>
            </a:r>
            <a:r>
              <a:rPr lang="en-US" sz="2400" b="1" dirty="0" err="1">
                <a:latin typeface="Arial" panose="020B0604020202020204" pitchFamily="34" charset="0"/>
                <a:cs typeface="Arial" panose="020B0604020202020204" pitchFamily="34" charset="0"/>
              </a:rPr>
              <a:t>il</a:t>
            </a:r>
            <a:r>
              <a:rPr lang="en-US" sz="2400" b="1" dirty="0">
                <a:latin typeface="Arial" panose="020B0604020202020204" pitchFamily="34" charset="0"/>
                <a:cs typeface="Arial" panose="020B0604020202020204" pitchFamily="34" charset="0"/>
              </a:rPr>
              <a:t> Principio di </a:t>
            </a:r>
            <a:r>
              <a:rPr lang="en-US" sz="2400" b="1" dirty="0" err="1">
                <a:latin typeface="Arial" panose="020B0604020202020204" pitchFamily="34" charset="0"/>
                <a:cs typeface="Arial" panose="020B0604020202020204" pitchFamily="34" charset="0"/>
              </a:rPr>
              <a:t>precauzione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il</a:t>
            </a:r>
            <a:r>
              <a:rPr lang="en-US" sz="2400" b="1" dirty="0">
                <a:latin typeface="Arial" panose="020B0604020202020204" pitchFamily="34" charset="0"/>
                <a:cs typeface="Arial" panose="020B0604020202020204" pitchFamily="34" charset="0"/>
              </a:rPr>
              <a:t> 15. A Rio </a:t>
            </a:r>
            <a:r>
              <a:rPr lang="en-US" sz="2400" b="1" dirty="0" err="1">
                <a:latin typeface="Arial" panose="020B0604020202020204" pitchFamily="34" charset="0"/>
                <a:cs typeface="Arial" panose="020B0604020202020204" pitchFamily="34" charset="0"/>
              </a:rPr>
              <a:t>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paesi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sviluppati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concordano</a:t>
            </a:r>
            <a:r>
              <a:rPr lang="en-US" sz="2400" b="1" dirty="0">
                <a:latin typeface="Arial" panose="020B0604020202020204" pitchFamily="34" charset="0"/>
                <a:cs typeface="Arial" panose="020B0604020202020204" pitchFamily="34" charset="0"/>
              </a:rPr>
              <a:t> di </a:t>
            </a:r>
            <a:r>
              <a:rPr lang="en-US" sz="2400" b="1" dirty="0" err="1">
                <a:latin typeface="Arial" panose="020B0604020202020204" pitchFamily="34" charset="0"/>
                <a:cs typeface="Arial" panose="020B0604020202020204" pitchFamily="34" charset="0"/>
              </a:rPr>
              <a:t>contenere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entro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il</a:t>
            </a:r>
            <a:r>
              <a:rPr lang="en-US" sz="2400" b="1" dirty="0">
                <a:latin typeface="Arial" panose="020B0604020202020204" pitchFamily="34" charset="0"/>
                <a:cs typeface="Arial" panose="020B0604020202020204" pitchFamily="34" charset="0"/>
              </a:rPr>
              <a:t> 2000 le </a:t>
            </a:r>
            <a:r>
              <a:rPr lang="en-US" sz="2400" b="1" dirty="0" err="1">
                <a:latin typeface="Arial" panose="020B0604020202020204" pitchFamily="34" charset="0"/>
                <a:cs typeface="Arial" panose="020B0604020202020204" pitchFamily="34" charset="0"/>
              </a:rPr>
              <a:t>proprie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emissioni</a:t>
            </a:r>
            <a:r>
              <a:rPr lang="en-US" sz="2400" b="1" dirty="0">
                <a:latin typeface="Arial" panose="020B0604020202020204" pitchFamily="34" charset="0"/>
                <a:cs typeface="Arial" panose="020B0604020202020204" pitchFamily="34" charset="0"/>
              </a:rPr>
              <a:t> GHG </a:t>
            </a:r>
            <a:r>
              <a:rPr lang="en-US" sz="2400" b="1" dirty="0" err="1">
                <a:latin typeface="Arial" panose="020B0604020202020204" pitchFamily="34" charset="0"/>
                <a:cs typeface="Arial" panose="020B0604020202020204" pitchFamily="34" charset="0"/>
              </a:rPr>
              <a:t>riportandole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ai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livelli</a:t>
            </a:r>
            <a:r>
              <a:rPr lang="en-US" sz="2400" b="1" dirty="0">
                <a:latin typeface="Arial" panose="020B0604020202020204" pitchFamily="34" charset="0"/>
                <a:cs typeface="Arial" panose="020B0604020202020204" pitchFamily="34" charset="0"/>
              </a:rPr>
              <a:t> del 1990. </a:t>
            </a:r>
          </a:p>
          <a:p>
            <a:pPr algn="just">
              <a:spcAft>
                <a:spcPts val="600"/>
              </a:spcAft>
            </a:pPr>
            <a:r>
              <a:rPr lang="en-US" sz="2400" b="1" dirty="0">
                <a:latin typeface="Arial" panose="020B0604020202020204" pitchFamily="34" charset="0"/>
                <a:cs typeface="Arial" panose="020B0604020202020204" pitchFamily="34" charset="0"/>
              </a:rPr>
              <a:t>Su </a:t>
            </a:r>
            <a:r>
              <a:rPr lang="en-US" sz="2400" b="1" dirty="0" err="1">
                <a:latin typeface="Arial" panose="020B0604020202020204" pitchFamily="34" charset="0"/>
                <a:cs typeface="Arial" panose="020B0604020202020204" pitchFamily="34" charset="0"/>
              </a:rPr>
              <a:t>queste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basi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vengono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aperte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alla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firma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Convenzioni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tra</a:t>
            </a:r>
            <a:r>
              <a:rPr lang="en-US" sz="2400" b="1" dirty="0">
                <a:latin typeface="Arial" panose="020B0604020202020204" pitchFamily="34" charset="0"/>
                <a:cs typeface="Arial" panose="020B0604020202020204" pitchFamily="34" charset="0"/>
              </a:rPr>
              <a:t> le </a:t>
            </a:r>
            <a:r>
              <a:rPr lang="en-US" sz="2400" b="1" dirty="0" err="1">
                <a:latin typeface="Arial" panose="020B0604020202020204" pitchFamily="34" charset="0"/>
                <a:cs typeface="Arial" panose="020B0604020202020204" pitchFamily="34" charset="0"/>
              </a:rPr>
              <a:t>quali</a:t>
            </a:r>
            <a:r>
              <a:rPr lang="en-US" sz="2400" b="1" dirty="0">
                <a:latin typeface="Arial" panose="020B0604020202020204" pitchFamily="34" charset="0"/>
                <a:cs typeface="Arial" panose="020B0604020202020204" pitchFamily="34" charset="0"/>
              </a:rPr>
              <a:t> la  </a:t>
            </a:r>
            <a:r>
              <a:rPr lang="en-US" sz="2400" b="1" i="1" dirty="0">
                <a:latin typeface="Arial" panose="020B0604020202020204" pitchFamily="34" charset="0"/>
                <a:cs typeface="Arial" panose="020B0604020202020204" pitchFamily="34" charset="0"/>
                <a:hlinkClick r:id="rId3"/>
              </a:rPr>
              <a:t>United Nations Framework Convention on Climate Change </a:t>
            </a:r>
            <a:r>
              <a:rPr lang="en-US" sz="2400" b="1" i="1" dirty="0">
                <a:latin typeface="Arial" panose="020B0604020202020204" pitchFamily="34" charset="0"/>
                <a:cs typeface="Arial" panose="020B0604020202020204" pitchFamily="34" charset="0"/>
              </a:rPr>
              <a:t>(UNFCCC), </a:t>
            </a:r>
            <a:r>
              <a:rPr lang="en-US" sz="2400" b="1" dirty="0" err="1">
                <a:latin typeface="Arial" panose="020B0604020202020204" pitchFamily="34" charset="0"/>
                <a:cs typeface="Arial" panose="020B0604020202020204" pitchFamily="34" charset="0"/>
              </a:rPr>
              <a:t>che</a:t>
            </a:r>
            <a:r>
              <a:rPr lang="it-IT" sz="2400" b="1" dirty="0">
                <a:latin typeface="Arial" panose="020B0604020202020204" pitchFamily="34" charset="0"/>
                <a:cs typeface="Arial" panose="020B0604020202020204" pitchFamily="34" charset="0"/>
              </a:rPr>
              <a:t> riceve l’incarico della </a:t>
            </a:r>
            <a:r>
              <a:rPr lang="en-US" sz="2400" b="1" dirty="0">
                <a:latin typeface="Arial" panose="020B0604020202020204" pitchFamily="34" charset="0"/>
                <a:cs typeface="Arial" panose="020B0604020202020204" pitchFamily="34" charset="0"/>
              </a:rPr>
              <a:t>“</a:t>
            </a:r>
            <a:r>
              <a:rPr lang="en-US" sz="2400" b="1" i="1" dirty="0">
                <a:latin typeface="Arial" panose="020B0604020202020204" pitchFamily="34" charset="0"/>
                <a:cs typeface="Arial" panose="020B0604020202020204" pitchFamily="34" charset="0"/>
              </a:rPr>
              <a:t>Stabilization of greenhouse gas concentrations in the atmosphere at a level that would prevent dangerous anthropogenic interference with the climate system”. </a:t>
            </a:r>
            <a:r>
              <a:rPr lang="en-US" sz="2400" b="1" dirty="0">
                <a:latin typeface="Arial" panose="020B0604020202020204" pitchFamily="34" charset="0"/>
                <a:cs typeface="Arial" panose="020B0604020202020204" pitchFamily="34" charset="0"/>
              </a:rPr>
              <a:t>La </a:t>
            </a:r>
            <a:r>
              <a:rPr lang="en-US" sz="2400" b="1" dirty="0" err="1">
                <a:latin typeface="Arial" panose="020B0604020202020204" pitchFamily="34" charset="0"/>
                <a:cs typeface="Arial" panose="020B0604020202020204" pitchFamily="34" charset="0"/>
              </a:rPr>
              <a:t>Convenzione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entra</a:t>
            </a:r>
            <a:r>
              <a:rPr lang="en-US" sz="2400" b="1" dirty="0">
                <a:latin typeface="Arial" panose="020B0604020202020204" pitchFamily="34" charset="0"/>
                <a:cs typeface="Arial" panose="020B0604020202020204" pitchFamily="34" charset="0"/>
              </a:rPr>
              <a:t> in </a:t>
            </a:r>
            <a:r>
              <a:rPr lang="en-US" sz="2400" b="1" dirty="0" err="1">
                <a:latin typeface="Arial" panose="020B0604020202020204" pitchFamily="34" charset="0"/>
                <a:cs typeface="Arial" panose="020B0604020202020204" pitchFamily="34" charset="0"/>
              </a:rPr>
              <a:t>forza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il</a:t>
            </a:r>
            <a:r>
              <a:rPr lang="en-US" sz="2400" b="1" dirty="0">
                <a:latin typeface="Arial" panose="020B0604020202020204" pitchFamily="34" charset="0"/>
                <a:cs typeface="Arial" panose="020B0604020202020204" pitchFamily="34" charset="0"/>
              </a:rPr>
              <a:t> </a:t>
            </a:r>
            <a:r>
              <a:rPr lang="it-IT" sz="2400" b="1" dirty="0">
                <a:latin typeface="Arial" panose="020B0604020202020204" pitchFamily="34" charset="0"/>
                <a:cs typeface="Arial" panose="020B0604020202020204" pitchFamily="34" charset="0"/>
              </a:rPr>
              <a:t>21 Marzo 1994. La </a:t>
            </a:r>
            <a:r>
              <a:rPr lang="it-IT" sz="2400" b="1" i="1" dirty="0">
                <a:latin typeface="Arial" panose="020B0604020202020204" pitchFamily="34" charset="0"/>
                <a:cs typeface="Arial" panose="020B0604020202020204" pitchFamily="34" charset="0"/>
                <a:hlinkClick r:id="rId4"/>
              </a:rPr>
              <a:t>prima conferenza delle Parti</a:t>
            </a:r>
            <a:r>
              <a:rPr lang="it-IT" sz="2400" b="1" dirty="0">
                <a:latin typeface="Arial" panose="020B0604020202020204" pitchFamily="34" charset="0"/>
                <a:cs typeface="Arial" panose="020B0604020202020204" pitchFamily="34" charset="0"/>
              </a:rPr>
              <a:t>, che si tiene a Berlino nel 1995, dà mandato di stabilire vincoli obbligatori per legge alle emissioni dei paesi sviluppati.</a:t>
            </a:r>
          </a:p>
        </p:txBody>
      </p:sp>
      <p:pic>
        <p:nvPicPr>
          <p:cNvPr id="6" name="Immagine 2">
            <a:extLst>
              <a:ext uri="{FF2B5EF4-FFF2-40B4-BE49-F238E27FC236}">
                <a16:creationId xmlns:a16="http://schemas.microsoft.com/office/drawing/2014/main" id="{89CBF30C-E41D-4102-8691-320B5B2CD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257" t="29390" r="15463" b="28291"/>
          <a:stretch>
            <a:fillRect/>
          </a:stretch>
        </p:blipFill>
        <p:spPr bwMode="auto">
          <a:xfrm>
            <a:off x="11162157" y="206098"/>
            <a:ext cx="781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54DC60E5-A0AB-44F1-AABB-3E874A6BCA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9502"/>
          <a:stretch>
            <a:fillRect/>
          </a:stretch>
        </p:blipFill>
        <p:spPr bwMode="auto">
          <a:xfrm>
            <a:off x="11162157" y="672656"/>
            <a:ext cx="7810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296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E84D8A-75E1-4EDD-AE28-EC9CCE032D75}"/>
              </a:ext>
            </a:extLst>
          </p:cNvPr>
          <p:cNvSpPr txBox="1"/>
          <p:nvPr/>
        </p:nvSpPr>
        <p:spPr>
          <a:xfrm>
            <a:off x="527685" y="566461"/>
            <a:ext cx="10634472" cy="461665"/>
          </a:xfrm>
          <a:prstGeom prst="rect">
            <a:avLst/>
          </a:prstGeom>
          <a:noFill/>
        </p:spPr>
        <p:txBody>
          <a:bodyPr wrap="square" rtlCol="0">
            <a:spAutoFit/>
          </a:bodyPr>
          <a:lstStyle/>
          <a:p>
            <a:r>
              <a:rPr lang="it-IT" sz="2400" b="1" dirty="0">
                <a:solidFill>
                  <a:schemeClr val="accent6">
                    <a:lumMod val="60000"/>
                    <a:lumOff val="40000"/>
                  </a:schemeClr>
                </a:solidFill>
                <a:latin typeface="Arial" panose="020B0604020202020204" pitchFamily="34" charset="0"/>
                <a:cs typeface="Arial" panose="020B0604020202020204" pitchFamily="34" charset="0"/>
              </a:rPr>
              <a:t>1997: </a:t>
            </a:r>
            <a:r>
              <a:rPr lang="en-US" sz="2400" b="1" dirty="0">
                <a:solidFill>
                  <a:schemeClr val="accent6">
                    <a:lumMod val="60000"/>
                    <a:lumOff val="40000"/>
                  </a:schemeClr>
                </a:solidFill>
                <a:latin typeface="Arial" panose="020B0604020202020204" pitchFamily="34" charset="0"/>
                <a:cs typeface="Arial" panose="020B0604020202020204" pitchFamily="34" charset="0"/>
              </a:rPr>
              <a:t>Il </a:t>
            </a:r>
            <a:r>
              <a:rPr lang="en-US" sz="2400" b="1" dirty="0" err="1">
                <a:solidFill>
                  <a:schemeClr val="accent6">
                    <a:lumMod val="60000"/>
                    <a:lumOff val="40000"/>
                  </a:schemeClr>
                </a:solidFill>
                <a:latin typeface="Arial" panose="020B0604020202020204" pitchFamily="34" charset="0"/>
                <a:cs typeface="Arial" panose="020B0604020202020204" pitchFamily="34" charset="0"/>
              </a:rPr>
              <a:t>Protocollo</a:t>
            </a:r>
            <a:r>
              <a:rPr lang="en-US" sz="2400" b="1" dirty="0">
                <a:solidFill>
                  <a:schemeClr val="accent6">
                    <a:lumMod val="60000"/>
                    <a:lumOff val="40000"/>
                  </a:schemeClr>
                </a:solidFill>
                <a:latin typeface="Arial" panose="020B0604020202020204" pitchFamily="34" charset="0"/>
                <a:cs typeface="Arial" panose="020B0604020202020204" pitchFamily="34" charset="0"/>
              </a:rPr>
              <a:t> di Kyoto</a:t>
            </a:r>
          </a:p>
        </p:txBody>
      </p:sp>
      <p:sp>
        <p:nvSpPr>
          <p:cNvPr id="5" name="CasellaDiTesto 4">
            <a:extLst>
              <a:ext uri="{FF2B5EF4-FFF2-40B4-BE49-F238E27FC236}">
                <a16:creationId xmlns:a16="http://schemas.microsoft.com/office/drawing/2014/main" id="{6F76AB5A-9BCA-4C90-A58D-A0D54E89EB78}"/>
              </a:ext>
            </a:extLst>
          </p:cNvPr>
          <p:cNvSpPr txBox="1"/>
          <p:nvPr/>
        </p:nvSpPr>
        <p:spPr>
          <a:xfrm>
            <a:off x="560439" y="1115568"/>
            <a:ext cx="10992243" cy="5709255"/>
          </a:xfrm>
          <a:prstGeom prst="rect">
            <a:avLst/>
          </a:prstGeom>
          <a:noFill/>
        </p:spPr>
        <p:txBody>
          <a:bodyPr wrap="square" rtlCol="0">
            <a:spAutoFit/>
          </a:bodyPr>
          <a:lstStyle/>
          <a:p>
            <a:pPr algn="just">
              <a:spcAft>
                <a:spcPts val="600"/>
              </a:spcAft>
            </a:pPr>
            <a:r>
              <a:rPr lang="it-IT" sz="2400" b="1" dirty="0">
                <a:latin typeface="Arial" panose="020B0604020202020204" pitchFamily="34" charset="0"/>
                <a:cs typeface="Arial" panose="020B0604020202020204" pitchFamily="34" charset="0"/>
              </a:rPr>
              <a:t>Il </a:t>
            </a:r>
            <a:r>
              <a:rPr lang="it-IT" sz="2400" b="1" i="1" dirty="0">
                <a:latin typeface="Arial" panose="020B0604020202020204" pitchFamily="34" charset="0"/>
                <a:cs typeface="Arial" panose="020B0604020202020204" pitchFamily="34" charset="0"/>
                <a:hlinkClick r:id="rId2"/>
              </a:rPr>
              <a:t>Protocollo di Kyoto</a:t>
            </a:r>
            <a:r>
              <a:rPr lang="it-IT" sz="2400" b="1" dirty="0">
                <a:latin typeface="Arial" panose="020B0604020202020204" pitchFamily="34" charset="0"/>
                <a:cs typeface="Arial" panose="020B0604020202020204" pitchFamily="34" charset="0"/>
              </a:rPr>
              <a:t>, adottato sull’onda del successo del </a:t>
            </a:r>
            <a:r>
              <a:rPr lang="it-IT" sz="2400" b="1" i="1" dirty="0">
                <a:latin typeface="Arial" panose="020B0604020202020204" pitchFamily="34" charset="0"/>
                <a:cs typeface="Arial" panose="020B0604020202020204" pitchFamily="34" charset="0"/>
                <a:hlinkClick r:id="rId3"/>
              </a:rPr>
              <a:t>Protocollo di Montreal </a:t>
            </a:r>
            <a:r>
              <a:rPr lang="it-IT" sz="2400" b="1" dirty="0">
                <a:latin typeface="Arial" panose="020B0604020202020204" pitchFamily="34" charset="0"/>
                <a:cs typeface="Arial" panose="020B0604020202020204" pitchFamily="34" charset="0"/>
              </a:rPr>
              <a:t>per la difesa dell’ozono stratosferico e sulla base del Mandato di Berlino, segnerà il negoziato internazionale sul clima per anni,  fino a Parigi. Votato alla COP 3 del 1997, entrerà in forza soltanto nel 2005 quando ci sarà la ratifica da parte della Russia, ma gli Stati Uniti, che lo avevano votato a Kyoto, si ritirano nel 2001. Quanto sta accadendo oggi con l’Accordo di Parigi è quindi un </a:t>
            </a:r>
            <a:r>
              <a:rPr lang="it-IT" sz="2400" b="1" i="1" dirty="0" err="1">
                <a:latin typeface="Arial" panose="020B0604020202020204" pitchFamily="34" charset="0"/>
                <a:cs typeface="Arial" panose="020B0604020202020204" pitchFamily="34" charset="0"/>
              </a:rPr>
              <a:t>déjà</a:t>
            </a:r>
            <a:r>
              <a:rPr lang="it-IT" sz="2400" b="1" i="1" dirty="0">
                <a:latin typeface="Arial" panose="020B0604020202020204" pitchFamily="34" charset="0"/>
                <a:cs typeface="Arial" panose="020B0604020202020204" pitchFamily="34" charset="0"/>
              </a:rPr>
              <a:t> vu</a:t>
            </a:r>
            <a:r>
              <a:rPr lang="it-IT" sz="2400" b="1" dirty="0">
                <a:latin typeface="Arial" panose="020B0604020202020204" pitchFamily="34" charset="0"/>
                <a:cs typeface="Arial" panose="020B0604020202020204" pitchFamily="34" charset="0"/>
              </a:rPr>
              <a:t>.</a:t>
            </a:r>
          </a:p>
          <a:p>
            <a:pPr algn="just"/>
            <a:r>
              <a:rPr lang="it-IT" sz="2400" b="1" dirty="0">
                <a:latin typeface="Arial" panose="020B0604020202020204" pitchFamily="34" charset="0"/>
                <a:cs typeface="Arial" panose="020B0604020202020204" pitchFamily="34" charset="0"/>
              </a:rPr>
              <a:t>Il Protocollo pianifica una riduzione media del 5% delle emissioni serra dei paesi sviluppati (38 paesi elencati nell’</a:t>
            </a:r>
            <a:r>
              <a:rPr lang="it-IT" sz="2400" b="1" dirty="0">
                <a:latin typeface="Arial" panose="020B0604020202020204" pitchFamily="34" charset="0"/>
                <a:cs typeface="Arial" panose="020B0604020202020204" pitchFamily="34" charset="0"/>
                <a:hlinkClick r:id="rId4"/>
              </a:rPr>
              <a:t>Annesso 1</a:t>
            </a:r>
            <a:r>
              <a:rPr lang="it-IT" sz="2400" b="1" dirty="0">
                <a:latin typeface="Arial" panose="020B0604020202020204" pitchFamily="34" charset="0"/>
                <a:cs typeface="Arial" panose="020B0604020202020204" pitchFamily="34" charset="0"/>
              </a:rPr>
              <a:t>) nel periodo 2008-12 rispetto al 1990 ed assegna quote differenziate dello sforzo: 8% per l’EU, 7% per gli US, 6% per il Giappone, zero per la Russia. Crea un mercato dei permessi di emissione (</a:t>
            </a:r>
            <a:r>
              <a:rPr lang="it-IT" sz="2400" b="1" i="1" dirty="0" err="1">
                <a:latin typeface="Arial" panose="020B0604020202020204" pitchFamily="34" charset="0"/>
                <a:cs typeface="Arial" panose="020B0604020202020204" pitchFamily="34" charset="0"/>
                <a:hlinkClick r:id="rId5"/>
              </a:rPr>
              <a:t>Emissions</a:t>
            </a:r>
            <a:r>
              <a:rPr lang="it-IT" sz="2400" b="1" i="1" dirty="0">
                <a:latin typeface="Arial" panose="020B0604020202020204" pitchFamily="34" charset="0"/>
                <a:cs typeface="Arial" panose="020B0604020202020204" pitchFamily="34" charset="0"/>
                <a:hlinkClick r:id="rId5"/>
              </a:rPr>
              <a:t> trading</a:t>
            </a:r>
            <a:r>
              <a:rPr lang="it-IT" sz="2400" b="1" dirty="0">
                <a:latin typeface="Arial" panose="020B0604020202020204" pitchFamily="34" charset="0"/>
                <a:cs typeface="Arial" panose="020B0604020202020204" pitchFamily="34" charset="0"/>
              </a:rPr>
              <a:t>) sia tra paesi sviluppati (</a:t>
            </a:r>
            <a:r>
              <a:rPr lang="it-IT" sz="2400" b="1" i="1" dirty="0">
                <a:latin typeface="Arial" panose="020B0604020202020204" pitchFamily="34" charset="0"/>
                <a:cs typeface="Arial" panose="020B0604020202020204" pitchFamily="34" charset="0"/>
              </a:rPr>
              <a:t>JI, </a:t>
            </a:r>
            <a:r>
              <a:rPr lang="it-IT" sz="2400" b="1" i="1" dirty="0">
                <a:latin typeface="Arial" panose="020B0604020202020204" pitchFamily="34" charset="0"/>
                <a:cs typeface="Arial" panose="020B0604020202020204" pitchFamily="34" charset="0"/>
                <a:hlinkClick r:id="rId6"/>
              </a:rPr>
              <a:t>Joint </a:t>
            </a:r>
            <a:r>
              <a:rPr lang="it-IT" sz="2400" b="1" i="1" dirty="0" err="1">
                <a:latin typeface="Arial" panose="020B0604020202020204" pitchFamily="34" charset="0"/>
                <a:cs typeface="Arial" panose="020B0604020202020204" pitchFamily="34" charset="0"/>
                <a:hlinkClick r:id="rId6"/>
              </a:rPr>
              <a:t>implementation</a:t>
            </a:r>
            <a:r>
              <a:rPr lang="it-IT" sz="2400" b="1" dirty="0">
                <a:latin typeface="Arial" panose="020B0604020202020204" pitchFamily="34" charset="0"/>
                <a:cs typeface="Arial" panose="020B0604020202020204" pitchFamily="34" charset="0"/>
              </a:rPr>
              <a:t>) che tra questi e i PVC (</a:t>
            </a:r>
            <a:r>
              <a:rPr lang="it-IT" sz="2400" b="1" i="1" dirty="0">
                <a:latin typeface="Arial" panose="020B0604020202020204" pitchFamily="34" charset="0"/>
                <a:cs typeface="Arial" panose="020B0604020202020204" pitchFamily="34" charset="0"/>
              </a:rPr>
              <a:t>CDM, </a:t>
            </a:r>
            <a:r>
              <a:rPr lang="it-IT" sz="2400" b="1" i="1" dirty="0" err="1">
                <a:latin typeface="Arial" panose="020B0604020202020204" pitchFamily="34" charset="0"/>
                <a:cs typeface="Arial" panose="020B0604020202020204" pitchFamily="34" charset="0"/>
                <a:hlinkClick r:id="rId7"/>
              </a:rPr>
              <a:t>Clean</a:t>
            </a:r>
            <a:r>
              <a:rPr lang="it-IT" sz="2400" b="1" i="1" dirty="0">
                <a:latin typeface="Arial" panose="020B0604020202020204" pitchFamily="34" charset="0"/>
                <a:cs typeface="Arial" panose="020B0604020202020204" pitchFamily="34" charset="0"/>
                <a:hlinkClick r:id="rId7"/>
              </a:rPr>
              <a:t> Development </a:t>
            </a:r>
            <a:r>
              <a:rPr lang="it-IT" sz="2400" b="1" i="1" dirty="0" err="1">
                <a:latin typeface="Arial" panose="020B0604020202020204" pitchFamily="34" charset="0"/>
                <a:cs typeface="Arial" panose="020B0604020202020204" pitchFamily="34" charset="0"/>
                <a:hlinkClick r:id="rId7"/>
              </a:rPr>
              <a:t>Mechanism</a:t>
            </a:r>
            <a:r>
              <a:rPr lang="it-IT" sz="2400" b="1" dirty="0">
                <a:latin typeface="Arial" panose="020B0604020202020204" pitchFamily="34" charset="0"/>
                <a:cs typeface="Arial" panose="020B0604020202020204" pitchFamily="34" charset="0"/>
              </a:rPr>
              <a:t>). I PVC sono assolti da ogni obbligo ma possono accedere al CDM.</a:t>
            </a:r>
          </a:p>
        </p:txBody>
      </p:sp>
      <p:pic>
        <p:nvPicPr>
          <p:cNvPr id="6" name="Immagine 2">
            <a:extLst>
              <a:ext uri="{FF2B5EF4-FFF2-40B4-BE49-F238E27FC236}">
                <a16:creationId xmlns:a16="http://schemas.microsoft.com/office/drawing/2014/main" id="{89CBF30C-E41D-4102-8691-320B5B2CDF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6257" t="29390" r="15463" b="28291"/>
          <a:stretch>
            <a:fillRect/>
          </a:stretch>
        </p:blipFill>
        <p:spPr bwMode="auto">
          <a:xfrm>
            <a:off x="11162157" y="206098"/>
            <a:ext cx="781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54DC60E5-A0AB-44F1-AABB-3E874A6BCA4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9502"/>
          <a:stretch>
            <a:fillRect/>
          </a:stretch>
        </p:blipFill>
        <p:spPr bwMode="auto">
          <a:xfrm>
            <a:off x="11162157" y="672656"/>
            <a:ext cx="7810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346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E84D8A-75E1-4EDD-AE28-EC9CCE032D75}"/>
              </a:ext>
            </a:extLst>
          </p:cNvPr>
          <p:cNvSpPr txBox="1"/>
          <p:nvPr/>
        </p:nvSpPr>
        <p:spPr>
          <a:xfrm>
            <a:off x="402336" y="356616"/>
            <a:ext cx="10634472" cy="461665"/>
          </a:xfrm>
          <a:prstGeom prst="rect">
            <a:avLst/>
          </a:prstGeom>
          <a:noFill/>
        </p:spPr>
        <p:txBody>
          <a:bodyPr wrap="square" rtlCol="0">
            <a:spAutoFit/>
          </a:bodyPr>
          <a:lstStyle/>
          <a:p>
            <a:r>
              <a:rPr lang="it-IT" sz="2400" b="1" dirty="0">
                <a:solidFill>
                  <a:schemeClr val="accent6">
                    <a:lumMod val="60000"/>
                    <a:lumOff val="40000"/>
                  </a:schemeClr>
                </a:solidFill>
                <a:latin typeface="Arial" panose="020B0604020202020204" pitchFamily="34" charset="0"/>
                <a:cs typeface="Arial" panose="020B0604020202020204" pitchFamily="34" charset="0"/>
              </a:rPr>
              <a:t>Il bilancio finale della prima fase de</a:t>
            </a:r>
            <a:r>
              <a:rPr lang="en-US" sz="2400" b="1" dirty="0">
                <a:solidFill>
                  <a:schemeClr val="accent6">
                    <a:lumMod val="60000"/>
                    <a:lumOff val="40000"/>
                  </a:schemeClr>
                </a:solidFill>
                <a:latin typeface="Arial" panose="020B0604020202020204" pitchFamily="34" charset="0"/>
                <a:cs typeface="Arial" panose="020B0604020202020204" pitchFamily="34" charset="0"/>
              </a:rPr>
              <a:t>l </a:t>
            </a:r>
            <a:r>
              <a:rPr lang="en-US" sz="2400" b="1" dirty="0" err="1">
                <a:solidFill>
                  <a:schemeClr val="accent6">
                    <a:lumMod val="60000"/>
                    <a:lumOff val="40000"/>
                  </a:schemeClr>
                </a:solidFill>
                <a:latin typeface="Arial" panose="020B0604020202020204" pitchFamily="34" charset="0"/>
                <a:cs typeface="Arial" panose="020B0604020202020204" pitchFamily="34" charset="0"/>
              </a:rPr>
              <a:t>Protocollo</a:t>
            </a:r>
            <a:r>
              <a:rPr lang="en-US" sz="2400" b="1" dirty="0">
                <a:solidFill>
                  <a:schemeClr val="accent6">
                    <a:lumMod val="60000"/>
                    <a:lumOff val="40000"/>
                  </a:schemeClr>
                </a:solidFill>
                <a:latin typeface="Arial" panose="020B0604020202020204" pitchFamily="34" charset="0"/>
                <a:cs typeface="Arial" panose="020B0604020202020204" pitchFamily="34" charset="0"/>
              </a:rPr>
              <a:t> di Kyoto è -14,7%</a:t>
            </a:r>
          </a:p>
        </p:txBody>
      </p:sp>
      <p:pic>
        <p:nvPicPr>
          <p:cNvPr id="6" name="Immagine 2">
            <a:extLst>
              <a:ext uri="{FF2B5EF4-FFF2-40B4-BE49-F238E27FC236}">
                <a16:creationId xmlns:a16="http://schemas.microsoft.com/office/drawing/2014/main" id="{89CBF30C-E41D-4102-8691-320B5B2CD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257" t="29390" r="15463" b="28291"/>
          <a:stretch>
            <a:fillRect/>
          </a:stretch>
        </p:blipFill>
        <p:spPr bwMode="auto">
          <a:xfrm>
            <a:off x="11162157" y="206098"/>
            <a:ext cx="781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54DC60E5-A0AB-44F1-AABB-3E874A6BCA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9502"/>
          <a:stretch>
            <a:fillRect/>
          </a:stretch>
        </p:blipFill>
        <p:spPr bwMode="auto">
          <a:xfrm>
            <a:off x="11162157" y="672656"/>
            <a:ext cx="7810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a:extLst>
              <a:ext uri="{FF2B5EF4-FFF2-40B4-BE49-F238E27FC236}">
                <a16:creationId xmlns:a16="http://schemas.microsoft.com/office/drawing/2014/main" id="{3C68640F-7165-4BA8-9AD1-BC443A50A9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115" y="894112"/>
            <a:ext cx="10692042" cy="5808440"/>
          </a:xfrm>
          <a:prstGeom prst="rect">
            <a:avLst/>
          </a:prstGeom>
        </p:spPr>
      </p:pic>
    </p:spTree>
    <p:extLst>
      <p:ext uri="{BB962C8B-B14F-4D97-AF65-F5344CB8AC3E}">
        <p14:creationId xmlns:p14="http://schemas.microsoft.com/office/powerpoint/2010/main" val="3252117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E84D8A-75E1-4EDD-AE28-EC9CCE032D75}"/>
              </a:ext>
            </a:extLst>
          </p:cNvPr>
          <p:cNvSpPr txBox="1"/>
          <p:nvPr/>
        </p:nvSpPr>
        <p:spPr>
          <a:xfrm>
            <a:off x="402336" y="356616"/>
            <a:ext cx="10634472" cy="461665"/>
          </a:xfrm>
          <a:prstGeom prst="rect">
            <a:avLst/>
          </a:prstGeom>
          <a:noFill/>
        </p:spPr>
        <p:txBody>
          <a:bodyPr wrap="square" rtlCol="0">
            <a:spAutoFit/>
          </a:bodyPr>
          <a:lstStyle/>
          <a:p>
            <a:r>
              <a:rPr lang="it-IT" sz="2400" b="1" dirty="0">
                <a:solidFill>
                  <a:schemeClr val="accent6">
                    <a:lumMod val="60000"/>
                    <a:lumOff val="40000"/>
                  </a:schemeClr>
                </a:solidFill>
                <a:latin typeface="Arial" panose="020B0604020202020204" pitchFamily="34" charset="0"/>
                <a:cs typeface="Arial" panose="020B0604020202020204" pitchFamily="34" charset="0"/>
              </a:rPr>
              <a:t>Le emissioni globali sono invece cresciuto di oltre il 30% </a:t>
            </a:r>
            <a:endParaRPr lang="en-US" sz="2400" b="1" dirty="0">
              <a:solidFill>
                <a:schemeClr val="accent6">
                  <a:lumMod val="60000"/>
                  <a:lumOff val="40000"/>
                </a:schemeClr>
              </a:solidFill>
              <a:latin typeface="Arial" panose="020B0604020202020204" pitchFamily="34" charset="0"/>
              <a:cs typeface="Arial" panose="020B0604020202020204" pitchFamily="34" charset="0"/>
            </a:endParaRPr>
          </a:p>
        </p:txBody>
      </p:sp>
      <p:pic>
        <p:nvPicPr>
          <p:cNvPr id="6" name="Immagine 2">
            <a:extLst>
              <a:ext uri="{FF2B5EF4-FFF2-40B4-BE49-F238E27FC236}">
                <a16:creationId xmlns:a16="http://schemas.microsoft.com/office/drawing/2014/main" id="{89CBF30C-E41D-4102-8691-320B5B2CDF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257" t="29390" r="15463" b="28291"/>
          <a:stretch>
            <a:fillRect/>
          </a:stretch>
        </p:blipFill>
        <p:spPr bwMode="auto">
          <a:xfrm>
            <a:off x="11162157" y="206098"/>
            <a:ext cx="781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54DC60E5-A0AB-44F1-AABB-3E874A6BCA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9502"/>
          <a:stretch>
            <a:fillRect/>
          </a:stretch>
        </p:blipFill>
        <p:spPr bwMode="auto">
          <a:xfrm>
            <a:off x="11162157" y="672656"/>
            <a:ext cx="7810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B2C360ED-6FA5-4D9C-B9E7-D5B2039E8628}"/>
              </a:ext>
            </a:extLst>
          </p:cNvPr>
          <p:cNvPicPr>
            <a:picLocks noChangeAspect="1"/>
          </p:cNvPicPr>
          <p:nvPr/>
        </p:nvPicPr>
        <p:blipFill>
          <a:blip r:embed="rId5"/>
          <a:stretch>
            <a:fillRect/>
          </a:stretch>
        </p:blipFill>
        <p:spPr>
          <a:xfrm>
            <a:off x="402336" y="963322"/>
            <a:ext cx="10634472" cy="5894677"/>
          </a:xfrm>
          <a:prstGeom prst="rect">
            <a:avLst/>
          </a:prstGeom>
        </p:spPr>
      </p:pic>
    </p:spTree>
    <p:extLst>
      <p:ext uri="{BB962C8B-B14F-4D97-AF65-F5344CB8AC3E}">
        <p14:creationId xmlns:p14="http://schemas.microsoft.com/office/powerpoint/2010/main" val="3906615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E84D8A-75E1-4EDD-AE28-EC9CCE032D75}"/>
              </a:ext>
            </a:extLst>
          </p:cNvPr>
          <p:cNvSpPr txBox="1"/>
          <p:nvPr/>
        </p:nvSpPr>
        <p:spPr>
          <a:xfrm>
            <a:off x="402336" y="441823"/>
            <a:ext cx="10634472" cy="461665"/>
          </a:xfrm>
          <a:prstGeom prst="rect">
            <a:avLst/>
          </a:prstGeom>
          <a:noFill/>
        </p:spPr>
        <p:txBody>
          <a:bodyPr wrap="square" rtlCol="0">
            <a:spAutoFit/>
          </a:bodyPr>
          <a:lstStyle/>
          <a:p>
            <a:r>
              <a:rPr lang="it-IT" sz="2400" b="1" dirty="0">
                <a:solidFill>
                  <a:schemeClr val="accent6">
                    <a:lumMod val="60000"/>
                    <a:lumOff val="40000"/>
                  </a:schemeClr>
                </a:solidFill>
                <a:latin typeface="Arial" panose="020B0604020202020204" pitchFamily="34" charset="0"/>
                <a:cs typeface="Arial" panose="020B0604020202020204" pitchFamily="34" charset="0"/>
              </a:rPr>
              <a:t>2007: COP 13, l</a:t>
            </a:r>
            <a:r>
              <a:rPr lang="en-US" sz="2400" b="1" dirty="0">
                <a:solidFill>
                  <a:schemeClr val="accent6">
                    <a:lumMod val="60000"/>
                    <a:lumOff val="40000"/>
                  </a:schemeClr>
                </a:solidFill>
                <a:latin typeface="Arial" panose="020B0604020202020204" pitchFamily="34" charset="0"/>
                <a:cs typeface="Arial" panose="020B0604020202020204" pitchFamily="34" charset="0"/>
              </a:rPr>
              <a:t>a </a:t>
            </a:r>
            <a:r>
              <a:rPr lang="en-US" sz="2400" b="1" i="1" dirty="0">
                <a:solidFill>
                  <a:schemeClr val="accent6">
                    <a:lumMod val="60000"/>
                    <a:lumOff val="40000"/>
                  </a:schemeClr>
                </a:solidFill>
                <a:latin typeface="Arial" panose="020B0604020202020204" pitchFamily="34" charset="0"/>
                <a:cs typeface="Arial" panose="020B0604020202020204" pitchFamily="34" charset="0"/>
              </a:rPr>
              <a:t>Roadmap</a:t>
            </a:r>
            <a:r>
              <a:rPr lang="en-US" sz="2400" b="1" dirty="0">
                <a:solidFill>
                  <a:schemeClr val="accent6">
                    <a:lumMod val="60000"/>
                    <a:lumOff val="40000"/>
                  </a:schemeClr>
                </a:solidFill>
                <a:latin typeface="Arial" panose="020B0604020202020204" pitchFamily="34" charset="0"/>
                <a:cs typeface="Arial" panose="020B0604020202020204" pitchFamily="34" charset="0"/>
              </a:rPr>
              <a:t> di Bali</a:t>
            </a:r>
          </a:p>
        </p:txBody>
      </p:sp>
      <p:sp>
        <p:nvSpPr>
          <p:cNvPr id="5" name="CasellaDiTesto 4">
            <a:extLst>
              <a:ext uri="{FF2B5EF4-FFF2-40B4-BE49-F238E27FC236}">
                <a16:creationId xmlns:a16="http://schemas.microsoft.com/office/drawing/2014/main" id="{6F76AB5A-9BCA-4C90-A58D-A0D54E89EB78}"/>
              </a:ext>
            </a:extLst>
          </p:cNvPr>
          <p:cNvSpPr txBox="1"/>
          <p:nvPr/>
        </p:nvSpPr>
        <p:spPr>
          <a:xfrm>
            <a:off x="402336" y="1034591"/>
            <a:ext cx="11278387" cy="5709255"/>
          </a:xfrm>
          <a:prstGeom prst="rect">
            <a:avLst/>
          </a:prstGeom>
          <a:noFill/>
        </p:spPr>
        <p:txBody>
          <a:bodyPr wrap="square" rtlCol="0">
            <a:spAutoFit/>
          </a:bodyPr>
          <a:lstStyle/>
          <a:p>
            <a:pPr algn="just">
              <a:spcAft>
                <a:spcPts val="600"/>
              </a:spcAft>
            </a:pPr>
            <a:r>
              <a:rPr lang="it-IT" sz="2400" b="1" dirty="0">
                <a:latin typeface="Arial" panose="020B0604020202020204" pitchFamily="34" charset="0"/>
                <a:cs typeface="Arial" panose="020B0604020202020204" pitchFamily="34" charset="0"/>
              </a:rPr>
              <a:t>È l’anno in cui l’IPCC rilascia il suo quarto </a:t>
            </a:r>
            <a:r>
              <a:rPr lang="it-IT" sz="2400" b="1" i="1" dirty="0" err="1">
                <a:latin typeface="Arial" panose="020B0604020202020204" pitchFamily="34" charset="0"/>
                <a:cs typeface="Arial" panose="020B0604020202020204" pitchFamily="34" charset="0"/>
              </a:rPr>
              <a:t>assessment</a:t>
            </a:r>
            <a:r>
              <a:rPr lang="it-IT" sz="2400" b="1" dirty="0">
                <a:latin typeface="Arial" panose="020B0604020202020204" pitchFamily="34" charset="0"/>
                <a:cs typeface="Arial" panose="020B0604020202020204" pitchFamily="34" charset="0"/>
              </a:rPr>
              <a:t>, il primo che avrà una larga diffusione nell’opinione pubblica più sensibile. Ma il fatto rilevante è l’inizio di un processo per ricondurre gli Stati Uniti nel negoziato dopo la scadenza del Protocollo di Kyoto nel 2012. I negoziatori US entrano formalmente nel nuovo gruppo di lavoro ad-hoc </a:t>
            </a:r>
            <a:r>
              <a:rPr lang="it-IT" sz="2400" b="1" i="1" dirty="0">
                <a:latin typeface="Arial" panose="020B0604020202020204" pitchFamily="34" charset="0"/>
                <a:cs typeface="Arial" panose="020B0604020202020204" pitchFamily="34" charset="0"/>
              </a:rPr>
              <a:t>sulla cooperazione a lungo termine </a:t>
            </a:r>
            <a:r>
              <a:rPr lang="it-IT" sz="2400" b="1" dirty="0">
                <a:latin typeface="Arial" panose="020B0604020202020204" pitchFamily="34" charset="0"/>
                <a:cs typeface="Arial" panose="020B0604020202020204" pitchFamily="34" charset="0"/>
              </a:rPr>
              <a:t>e concordano una </a:t>
            </a:r>
            <a:r>
              <a:rPr lang="it-IT" sz="2400" b="1" i="1" dirty="0" err="1">
                <a:latin typeface="Arial" panose="020B0604020202020204" pitchFamily="34" charset="0"/>
                <a:cs typeface="Arial" panose="020B0604020202020204" pitchFamily="34" charset="0"/>
                <a:hlinkClick r:id="rId3"/>
              </a:rPr>
              <a:t>Roadmap</a:t>
            </a:r>
            <a:r>
              <a:rPr lang="it-IT" sz="2400" b="1" dirty="0">
                <a:latin typeface="Arial" panose="020B0604020202020204" pitchFamily="34" charset="0"/>
                <a:cs typeface="Arial" panose="020B0604020202020204" pitchFamily="34" charset="0"/>
              </a:rPr>
              <a:t> biennale che dovrebbe mettere capo ad un nuovo trattato.</a:t>
            </a:r>
          </a:p>
          <a:p>
            <a:pPr algn="just"/>
            <a:r>
              <a:rPr lang="it-IT" sz="2400" b="1" dirty="0">
                <a:latin typeface="Arial" panose="020B0604020202020204" pitchFamily="34" charset="0"/>
                <a:cs typeface="Arial" panose="020B0604020202020204" pitchFamily="34" charset="0"/>
              </a:rPr>
              <a:t>La posta in gioco è la risoluzione del braccio di ferro tra US e Cina, che si è fatta rappresentante dei PVS nel gruppo negoziale G77. I primi mettono in discussione il Principio CBDR di Rio, non senza opportunismi, gli altri ribadiscono che Rio e Kyoto hanno stabilito che la responsabilità dei cambiamenti climatici è interamente dei paesi sviluppati e che i paesi poveri hanno diritto alla crescita. Rispetto al 1992 la globalizzazione e l’impetuoso sviluppo di alcuni paesi ex PVS, la Cina su tutti, hanno cambiato il quadro mondiale e messo in evidenza la rigidità del Mandato di Berlino.</a:t>
            </a:r>
            <a:endParaRPr lang="it-IT" sz="2400" dirty="0"/>
          </a:p>
        </p:txBody>
      </p:sp>
      <p:pic>
        <p:nvPicPr>
          <p:cNvPr id="6" name="Immagine 2">
            <a:extLst>
              <a:ext uri="{FF2B5EF4-FFF2-40B4-BE49-F238E27FC236}">
                <a16:creationId xmlns:a16="http://schemas.microsoft.com/office/drawing/2014/main" id="{89CBF30C-E41D-4102-8691-320B5B2CDF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257" t="29390" r="15463" b="28291"/>
          <a:stretch>
            <a:fillRect/>
          </a:stretch>
        </p:blipFill>
        <p:spPr bwMode="auto">
          <a:xfrm>
            <a:off x="11162157" y="206098"/>
            <a:ext cx="781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54DC60E5-A0AB-44F1-AABB-3E874A6BCA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9502"/>
          <a:stretch>
            <a:fillRect/>
          </a:stretch>
        </p:blipFill>
        <p:spPr bwMode="auto">
          <a:xfrm>
            <a:off x="11162157" y="672656"/>
            <a:ext cx="7810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172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E84D8A-75E1-4EDD-AE28-EC9CCE032D75}"/>
              </a:ext>
            </a:extLst>
          </p:cNvPr>
          <p:cNvSpPr txBox="1"/>
          <p:nvPr/>
        </p:nvSpPr>
        <p:spPr>
          <a:xfrm>
            <a:off x="530352" y="356616"/>
            <a:ext cx="10506456" cy="461665"/>
          </a:xfrm>
          <a:prstGeom prst="rect">
            <a:avLst/>
          </a:prstGeom>
          <a:noFill/>
        </p:spPr>
        <p:txBody>
          <a:bodyPr wrap="square" rtlCol="0">
            <a:spAutoFit/>
          </a:bodyPr>
          <a:lstStyle/>
          <a:p>
            <a:r>
              <a:rPr lang="it-IT" sz="2400" b="1" dirty="0">
                <a:solidFill>
                  <a:schemeClr val="accent6">
                    <a:lumMod val="60000"/>
                    <a:lumOff val="40000"/>
                  </a:schemeClr>
                </a:solidFill>
                <a:latin typeface="Arial" panose="020B0604020202020204" pitchFamily="34" charset="0"/>
                <a:cs typeface="Arial" panose="020B0604020202020204" pitchFamily="34" charset="0"/>
              </a:rPr>
              <a:t>2009: </a:t>
            </a:r>
            <a:r>
              <a:rPr lang="en-US" sz="2400" b="1" dirty="0">
                <a:solidFill>
                  <a:schemeClr val="accent6">
                    <a:lumMod val="60000"/>
                    <a:lumOff val="40000"/>
                  </a:schemeClr>
                </a:solidFill>
                <a:latin typeface="Arial" panose="020B0604020202020204" pitchFamily="34" charset="0"/>
                <a:cs typeface="Arial" panose="020B0604020202020204" pitchFamily="34" charset="0"/>
              </a:rPr>
              <a:t>Obama </a:t>
            </a:r>
            <a:r>
              <a:rPr lang="en-US" sz="2400" b="1" dirty="0" err="1">
                <a:solidFill>
                  <a:schemeClr val="accent6">
                    <a:lumMod val="60000"/>
                    <a:lumOff val="40000"/>
                  </a:schemeClr>
                </a:solidFill>
                <a:latin typeface="Arial" panose="020B0604020202020204" pitchFamily="34" charset="0"/>
                <a:cs typeface="Arial" panose="020B0604020202020204" pitchFamily="34" charset="0"/>
              </a:rPr>
              <a:t>alla</a:t>
            </a:r>
            <a:r>
              <a:rPr lang="en-US" sz="2400" b="1" dirty="0">
                <a:solidFill>
                  <a:schemeClr val="accent6">
                    <a:lumMod val="60000"/>
                    <a:lumOff val="40000"/>
                  </a:schemeClr>
                </a:solidFill>
                <a:latin typeface="Arial" panose="020B0604020202020204" pitchFamily="34" charset="0"/>
                <a:cs typeface="Arial" panose="020B0604020202020204" pitchFamily="34" charset="0"/>
              </a:rPr>
              <a:t> COP 15 di Copenhagen</a:t>
            </a:r>
          </a:p>
        </p:txBody>
      </p:sp>
      <p:sp>
        <p:nvSpPr>
          <p:cNvPr id="5" name="CasellaDiTesto 4">
            <a:extLst>
              <a:ext uri="{FF2B5EF4-FFF2-40B4-BE49-F238E27FC236}">
                <a16:creationId xmlns:a16="http://schemas.microsoft.com/office/drawing/2014/main" id="{6F76AB5A-9BCA-4C90-A58D-A0D54E89EB78}"/>
              </a:ext>
            </a:extLst>
          </p:cNvPr>
          <p:cNvSpPr txBox="1"/>
          <p:nvPr/>
        </p:nvSpPr>
        <p:spPr>
          <a:xfrm>
            <a:off x="530352" y="1082123"/>
            <a:ext cx="11130706" cy="5709255"/>
          </a:xfrm>
          <a:prstGeom prst="rect">
            <a:avLst/>
          </a:prstGeom>
          <a:noFill/>
        </p:spPr>
        <p:txBody>
          <a:bodyPr wrap="square" rtlCol="0">
            <a:spAutoFit/>
          </a:bodyPr>
          <a:lstStyle/>
          <a:p>
            <a:pPr algn="just">
              <a:spcAft>
                <a:spcPts val="600"/>
              </a:spcAft>
            </a:pPr>
            <a:r>
              <a:rPr lang="it-IT" sz="2400" b="1" dirty="0">
                <a:latin typeface="Arial" panose="020B0604020202020204" pitchFamily="34" charset="0"/>
                <a:cs typeface="Arial" panose="020B0604020202020204" pitchFamily="34" charset="0"/>
              </a:rPr>
              <a:t>La </a:t>
            </a:r>
            <a:r>
              <a:rPr lang="it-IT" sz="2400" b="1" i="1" dirty="0" err="1">
                <a:latin typeface="Arial" panose="020B0604020202020204" pitchFamily="34" charset="0"/>
                <a:cs typeface="Arial" panose="020B0604020202020204" pitchFamily="34" charset="0"/>
              </a:rPr>
              <a:t>Roadmap</a:t>
            </a:r>
            <a:r>
              <a:rPr lang="it-IT" sz="2400" b="1" dirty="0">
                <a:latin typeface="Arial" panose="020B0604020202020204" pitchFamily="34" charset="0"/>
                <a:cs typeface="Arial" panose="020B0604020202020204" pitchFamily="34" charset="0"/>
              </a:rPr>
              <a:t> di Bali, pur accompagnata da attese del pubblico senza precedenti e da mobilitazioni di massa, non ha successo. La presenza del neoeletto Presidente americano alla </a:t>
            </a:r>
            <a:r>
              <a:rPr lang="it-IT" sz="2400" b="1" i="1" dirty="0">
                <a:latin typeface="Arial" panose="020B0604020202020204" pitchFamily="34" charset="0"/>
                <a:cs typeface="Arial" panose="020B0604020202020204" pitchFamily="34" charset="0"/>
                <a:hlinkClick r:id="rId2"/>
              </a:rPr>
              <a:t>COP 15 di </a:t>
            </a:r>
            <a:r>
              <a:rPr lang="it-IT" sz="2400" b="1" i="1" dirty="0" err="1">
                <a:latin typeface="Arial" panose="020B0604020202020204" pitchFamily="34" charset="0"/>
                <a:cs typeface="Arial" panose="020B0604020202020204" pitchFamily="34" charset="0"/>
                <a:hlinkClick r:id="rId2"/>
              </a:rPr>
              <a:t>Copenhagen</a:t>
            </a:r>
            <a:r>
              <a:rPr lang="it-IT" sz="2400" b="1" dirty="0">
                <a:latin typeface="Arial" panose="020B0604020202020204" pitchFamily="34" charset="0"/>
                <a:cs typeface="Arial" panose="020B0604020202020204" pitchFamily="34" charset="0"/>
              </a:rPr>
              <a:t>  non basta per vincere le aspre contraddizioni tra i diversi paesi. Obama riesce a ottenere che un testo noto come </a:t>
            </a:r>
            <a:r>
              <a:rPr lang="it-IT" sz="2400" b="1" i="1" dirty="0">
                <a:latin typeface="Arial" panose="020B0604020202020204" pitchFamily="34" charset="0"/>
                <a:cs typeface="Arial" panose="020B0604020202020204" pitchFamily="34" charset="0"/>
                <a:hlinkClick r:id="rId3"/>
              </a:rPr>
              <a:t>Accordo di </a:t>
            </a:r>
            <a:r>
              <a:rPr lang="it-IT" sz="2400" b="1" i="1" dirty="0" err="1">
                <a:latin typeface="Arial" panose="020B0604020202020204" pitchFamily="34" charset="0"/>
                <a:cs typeface="Arial" panose="020B0604020202020204" pitchFamily="34" charset="0"/>
                <a:hlinkClick r:id="rId3"/>
              </a:rPr>
              <a:t>Copenhagen</a:t>
            </a:r>
            <a:r>
              <a:rPr lang="it-IT" sz="2400" b="1" i="1" dirty="0">
                <a:latin typeface="Arial" panose="020B0604020202020204" pitchFamily="34" charset="0"/>
                <a:cs typeface="Arial" panose="020B0604020202020204" pitchFamily="34" charset="0"/>
              </a:rPr>
              <a:t> </a:t>
            </a:r>
            <a:r>
              <a:rPr lang="it-IT" sz="2400" b="1" dirty="0">
                <a:latin typeface="Arial" panose="020B0604020202020204" pitchFamily="34" charset="0"/>
                <a:cs typeface="Arial" panose="020B0604020202020204" pitchFamily="34" charset="0"/>
              </a:rPr>
              <a:t>sia </a:t>
            </a:r>
            <a:r>
              <a:rPr lang="it-IT" sz="2400" b="1" i="1" dirty="0">
                <a:latin typeface="Arial" panose="020B0604020202020204" pitchFamily="34" charset="0"/>
                <a:cs typeface="Arial" panose="020B0604020202020204" pitchFamily="34" charset="0"/>
              </a:rPr>
              <a:t>preso in considerazione</a:t>
            </a:r>
            <a:r>
              <a:rPr lang="it-IT" sz="2400" b="1" dirty="0">
                <a:latin typeface="Arial" panose="020B0604020202020204" pitchFamily="34" charset="0"/>
                <a:cs typeface="Arial" panose="020B0604020202020204" pitchFamily="34" charset="0"/>
              </a:rPr>
              <a:t> in extremis dall’Assemblea della COP 15 senza che gli si possa attribuire il valore di una deliberazione. </a:t>
            </a:r>
          </a:p>
          <a:p>
            <a:pPr algn="just"/>
            <a:r>
              <a:rPr lang="it-IT" sz="2400" b="1" dirty="0">
                <a:latin typeface="Arial" panose="020B0604020202020204" pitchFamily="34" charset="0"/>
                <a:cs typeface="Arial" panose="020B0604020202020204" pitchFamily="34" charset="0"/>
              </a:rPr>
              <a:t>Quel documento contiene elementi di grande importanza: per la prima volta si dichiara che il riscaldamento medio terrestre deve rimanere entro i 2 °C. Ancor maggiore l’importanza dell’apertura da parte dei PVS che </a:t>
            </a:r>
            <a:r>
              <a:rPr lang="en-US" sz="2400" b="1" i="1" dirty="0">
                <a:latin typeface="Arial" panose="020B0604020202020204" pitchFamily="34" charset="0"/>
                <a:cs typeface="Arial" panose="020B0604020202020204" pitchFamily="34" charset="0"/>
              </a:rPr>
              <a:t>“Would implement mitigation actions (Nationally Appropriate Mitigation Actions) to slow growth in their carbon emissions”, </a:t>
            </a:r>
            <a:r>
              <a:rPr lang="en-US" sz="2400" b="1" dirty="0">
                <a:latin typeface="Arial" panose="020B0604020202020204" pitchFamily="34" charset="0"/>
                <a:cs typeface="Arial" panose="020B0604020202020204" pitchFamily="34" charset="0"/>
              </a:rPr>
              <a:t>ma </a:t>
            </a:r>
            <a:r>
              <a:rPr lang="en-US" sz="2400" b="1" dirty="0" err="1">
                <a:latin typeface="Arial" panose="020B0604020202020204" pitchFamily="34" charset="0"/>
                <a:cs typeface="Arial" panose="020B0604020202020204" pitchFamily="34" charset="0"/>
              </a:rPr>
              <a:t>su</a:t>
            </a:r>
            <a:r>
              <a:rPr lang="en-US" sz="2400" b="1" dirty="0">
                <a:latin typeface="Arial" panose="020B0604020202020204" pitchFamily="34" charset="0"/>
                <a:cs typeface="Arial" panose="020B0604020202020204" pitchFamily="34" charset="0"/>
              </a:rPr>
              <a:t> base </a:t>
            </a:r>
            <a:r>
              <a:rPr lang="en-US" sz="2400" b="1" dirty="0" err="1">
                <a:latin typeface="Arial" panose="020B0604020202020204" pitchFamily="34" charset="0"/>
                <a:cs typeface="Arial" panose="020B0604020202020204" pitchFamily="34" charset="0"/>
              </a:rPr>
              <a:t>volontaria</a:t>
            </a:r>
            <a:r>
              <a:rPr lang="en-US" sz="2400" b="1" dirty="0">
                <a:latin typeface="Arial" panose="020B0604020202020204" pitchFamily="34" charset="0"/>
                <a:cs typeface="Arial" panose="020B0604020202020204" pitchFamily="34" charset="0"/>
              </a:rPr>
              <a:t> e con </a:t>
            </a:r>
            <a:r>
              <a:rPr lang="en-US" sz="2400" b="1" dirty="0" err="1">
                <a:latin typeface="Arial" panose="020B0604020202020204" pitchFamily="34" charset="0"/>
                <a:cs typeface="Arial" panose="020B0604020202020204" pitchFamily="34" charset="0"/>
              </a:rPr>
              <a:t>riferimento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allo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stato</a:t>
            </a:r>
            <a:r>
              <a:rPr lang="en-US" sz="2400" b="1" dirty="0">
                <a:latin typeface="Arial" panose="020B0604020202020204" pitchFamily="34" charset="0"/>
                <a:cs typeface="Arial" panose="020B0604020202020204" pitchFamily="34" charset="0"/>
              </a:rPr>
              <a:t> di </a:t>
            </a:r>
            <a:r>
              <a:rPr lang="en-US" sz="2400" b="1" dirty="0" err="1">
                <a:latin typeface="Arial" panose="020B0604020202020204" pitchFamily="34" charset="0"/>
                <a:cs typeface="Arial" panose="020B0604020202020204" pitchFamily="34" charset="0"/>
              </a:rPr>
              <a:t>sviluppo</a:t>
            </a:r>
            <a:r>
              <a:rPr lang="en-US" sz="2400" b="1" dirty="0">
                <a:latin typeface="Arial" panose="020B0604020202020204" pitchFamily="34" charset="0"/>
                <a:cs typeface="Arial" panose="020B0604020202020204" pitchFamily="34" charset="0"/>
              </a:rPr>
              <a:t> di </a:t>
            </a:r>
            <a:r>
              <a:rPr lang="en-US" sz="2400" b="1" dirty="0" err="1">
                <a:latin typeface="Arial" panose="020B0604020202020204" pitchFamily="34" charset="0"/>
                <a:cs typeface="Arial" panose="020B0604020202020204" pitchFamily="34" charset="0"/>
              </a:rPr>
              <a:t>ciascun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paese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Viene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infine</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predisposto</a:t>
            </a:r>
            <a:r>
              <a:rPr lang="en-US" sz="2400" b="1" dirty="0">
                <a:latin typeface="Arial" panose="020B0604020202020204" pitchFamily="34" charset="0"/>
                <a:cs typeface="Arial" panose="020B0604020202020204" pitchFamily="34" charset="0"/>
              </a:rPr>
              <a:t> un </a:t>
            </a:r>
            <a:r>
              <a:rPr lang="it-IT" sz="2400" b="1" i="1" dirty="0" err="1">
                <a:latin typeface="Arial" panose="020B0604020202020204" pitchFamily="34" charset="0"/>
                <a:cs typeface="Arial" panose="020B0604020202020204" pitchFamily="34" charset="0"/>
              </a:rPr>
              <a:t>Copenhagen</a:t>
            </a:r>
            <a:r>
              <a:rPr lang="it-IT" sz="2400" b="1" i="1" dirty="0">
                <a:latin typeface="Arial" panose="020B0604020202020204" pitchFamily="34" charset="0"/>
                <a:cs typeface="Arial" panose="020B0604020202020204" pitchFamily="34" charset="0"/>
              </a:rPr>
              <a:t> Green </a:t>
            </a:r>
            <a:r>
              <a:rPr lang="it-IT" sz="2400" b="1" i="1" dirty="0" err="1">
                <a:latin typeface="Arial" panose="020B0604020202020204" pitchFamily="34" charset="0"/>
                <a:cs typeface="Arial" panose="020B0604020202020204" pitchFamily="34" charset="0"/>
              </a:rPr>
              <a:t>Climate</a:t>
            </a:r>
            <a:r>
              <a:rPr lang="it-IT" sz="2400" b="1" i="1" dirty="0">
                <a:latin typeface="Arial" panose="020B0604020202020204" pitchFamily="34" charset="0"/>
                <a:cs typeface="Arial" panose="020B0604020202020204" pitchFamily="34" charset="0"/>
              </a:rPr>
              <a:t> Fund </a:t>
            </a:r>
            <a:r>
              <a:rPr lang="it-IT" sz="2400" b="1" dirty="0">
                <a:latin typeface="Arial" panose="020B0604020202020204" pitchFamily="34" charset="0"/>
                <a:cs typeface="Arial" panose="020B0604020202020204" pitchFamily="34" charset="0"/>
              </a:rPr>
              <a:t>cui i paesi sviluppati dovranno apportare risorse per 100 G$/anno  entro il 2020.</a:t>
            </a:r>
          </a:p>
        </p:txBody>
      </p:sp>
      <p:pic>
        <p:nvPicPr>
          <p:cNvPr id="6" name="Immagine 2">
            <a:extLst>
              <a:ext uri="{FF2B5EF4-FFF2-40B4-BE49-F238E27FC236}">
                <a16:creationId xmlns:a16="http://schemas.microsoft.com/office/drawing/2014/main" id="{89CBF30C-E41D-4102-8691-320B5B2CDF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257" t="29390" r="15463" b="28291"/>
          <a:stretch>
            <a:fillRect/>
          </a:stretch>
        </p:blipFill>
        <p:spPr bwMode="auto">
          <a:xfrm>
            <a:off x="11162157" y="206098"/>
            <a:ext cx="7810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a:extLst>
              <a:ext uri="{FF2B5EF4-FFF2-40B4-BE49-F238E27FC236}">
                <a16:creationId xmlns:a16="http://schemas.microsoft.com/office/drawing/2014/main" id="{54DC60E5-A0AB-44F1-AABB-3E874A6BCA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9502"/>
          <a:stretch>
            <a:fillRect/>
          </a:stretch>
        </p:blipFill>
        <p:spPr bwMode="auto">
          <a:xfrm>
            <a:off x="11162157" y="672656"/>
            <a:ext cx="7810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82724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2353</TotalTime>
  <Words>4682</Words>
  <Application>Microsoft Office PowerPoint</Application>
  <PresentationFormat>Widescreen</PresentationFormat>
  <Paragraphs>260</Paragraphs>
  <Slides>24</Slides>
  <Notes>13</Notes>
  <HiddenSlides>0</HiddenSlides>
  <MMClips>1</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24</vt:i4>
      </vt:variant>
    </vt:vector>
  </HeadingPairs>
  <TitlesOfParts>
    <vt:vector size="28" baseType="lpstr">
      <vt:lpstr>Arial</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Toni</dc:creator>
  <cp:lastModifiedBy>Toni</cp:lastModifiedBy>
  <cp:revision>152</cp:revision>
  <dcterms:created xsi:type="dcterms:W3CDTF">2017-10-05T10:22:19Z</dcterms:created>
  <dcterms:modified xsi:type="dcterms:W3CDTF">2018-10-21T16:03:57Z</dcterms:modified>
</cp:coreProperties>
</file>